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5" r:id="rId2"/>
    <p:sldId id="315" r:id="rId3"/>
    <p:sldId id="268" r:id="rId4"/>
    <p:sldId id="269" r:id="rId5"/>
    <p:sldId id="302" r:id="rId6"/>
    <p:sldId id="270" r:id="rId7"/>
    <p:sldId id="308" r:id="rId8"/>
    <p:sldId id="310" r:id="rId9"/>
    <p:sldId id="307" r:id="rId10"/>
    <p:sldId id="309" r:id="rId11"/>
    <p:sldId id="320" r:id="rId12"/>
    <p:sldId id="314" r:id="rId13"/>
    <p:sldId id="272" r:id="rId14"/>
    <p:sldId id="273" r:id="rId15"/>
    <p:sldId id="274" r:id="rId16"/>
    <p:sldId id="312" r:id="rId17"/>
    <p:sldId id="284" r:id="rId18"/>
    <p:sldId id="319" r:id="rId19"/>
    <p:sldId id="298" r:id="rId20"/>
    <p:sldId id="288" r:id="rId21"/>
    <p:sldId id="321" r:id="rId22"/>
    <p:sldId id="262" r:id="rId23"/>
    <p:sldId id="322" r:id="rId24"/>
    <p:sldId id="313" r:id="rId25"/>
    <p:sldId id="300" r:id="rId2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BEE"/>
    <a:srgbClr val="21CBED"/>
    <a:srgbClr val="7B9899"/>
    <a:srgbClr val="CCECFF"/>
    <a:srgbClr val="FF6699"/>
    <a:srgbClr val="FFCC00"/>
    <a:srgbClr val="FFFF66"/>
    <a:srgbClr val="99CCFF"/>
    <a:srgbClr val="4AABC6"/>
    <a:srgbClr val="FAF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88284" autoAdjust="0"/>
  </p:normalViewPr>
  <p:slideViewPr>
    <p:cSldViewPr>
      <p:cViewPr>
        <p:scale>
          <a:sx n="106" d="100"/>
          <a:sy n="106" d="100"/>
        </p:scale>
        <p:origin x="-4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nterndesk\Documents\Magic%20Briefcase\2015%20WHO%20Aging%20Report\Research\Wellbeing%20Survey%20Crosstab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interndesk\Documents\Magic%20Briefcase\2015%20WHO%20Aging%20Report\Research\Wellbeing%20Survey%20Crosstab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kkuratStd" pitchFamily="34" charset="0"/>
              </a:defRPr>
            </a:pPr>
            <a:r>
              <a:rPr lang="en-US" sz="1600">
                <a:latin typeface="AkkuratStd" pitchFamily="34" charset="0"/>
              </a:rPr>
              <a:t>Inequality Difference</a:t>
            </a:r>
          </a:p>
        </c:rich>
      </c:tx>
      <c:layout>
        <c:manualLayout>
          <c:xMode val="edge"/>
          <c:yMode val="edge"/>
          <c:x val="0.33328958880139981"/>
          <c:y val="0.16158565317130641"/>
        </c:manualLayout>
      </c:layout>
      <c:overlay val="0"/>
    </c:title>
    <c:autoTitleDeleted val="0"/>
    <c:plotArea>
      <c:layout>
        <c:manualLayout>
          <c:layoutTarget val="inner"/>
          <c:xMode val="edge"/>
          <c:yMode val="edge"/>
          <c:x val="0.14476663243181573"/>
          <c:y val="0.2378216256432511"/>
          <c:w val="0.81569230476625176"/>
          <c:h val="0.25923336846673661"/>
        </c:manualLayout>
      </c:layout>
      <c:barChart>
        <c:barDir val="bar"/>
        <c:grouping val="stacked"/>
        <c:varyColors val="0"/>
        <c:ser>
          <c:idx val="0"/>
          <c:order val="0"/>
          <c:spPr>
            <a:solidFill>
              <a:schemeClr val="accent3"/>
            </a:solidFill>
          </c:spPr>
          <c:invertIfNegative val="0"/>
          <c:cat>
            <c:strRef>
              <c:f>'PAR charts'!$J$26:$J$27</c:f>
              <c:strCache>
                <c:ptCount val="2"/>
                <c:pt idx="0">
                  <c:v>Income &lt;$30K</c:v>
                </c:pt>
                <c:pt idx="1">
                  <c:v>Income $30K+</c:v>
                </c:pt>
              </c:strCache>
            </c:strRef>
          </c:cat>
          <c:val>
            <c:numRef>
              <c:f>'PAR charts'!$K$26:$K$27</c:f>
              <c:numCache>
                <c:formatCode>0%</c:formatCode>
                <c:ptCount val="2"/>
                <c:pt idx="0">
                  <c:v>0.35000000000000031</c:v>
                </c:pt>
                <c:pt idx="1">
                  <c:v>0.49000000000000032</c:v>
                </c:pt>
              </c:numCache>
            </c:numRef>
          </c:val>
        </c:ser>
        <c:ser>
          <c:idx val="1"/>
          <c:order val="1"/>
          <c:spPr>
            <a:solidFill>
              <a:schemeClr val="accent3">
                <a:lumMod val="40000"/>
                <a:lumOff val="60000"/>
              </a:schemeClr>
            </a:solidFill>
          </c:spPr>
          <c:invertIfNegative val="0"/>
          <c:dLbls>
            <c:dLbl>
              <c:idx val="0"/>
              <c:spPr/>
              <c:txPr>
                <a:bodyPr/>
                <a:lstStyle/>
                <a:p>
                  <a:pPr>
                    <a:defRPr sz="1200"/>
                  </a:pPr>
                  <a:endParaRPr lang="en-US"/>
                </a:p>
              </c:txPr>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strRef>
              <c:f>'PAR charts'!$J$26:$J$27</c:f>
              <c:strCache>
                <c:ptCount val="2"/>
                <c:pt idx="0">
                  <c:v>Income &lt;$30K</c:v>
                </c:pt>
                <c:pt idx="1">
                  <c:v>Income $30K+</c:v>
                </c:pt>
              </c:strCache>
            </c:strRef>
          </c:cat>
          <c:val>
            <c:numRef>
              <c:f>'PAR charts'!$L$26:$L$27</c:f>
              <c:numCache>
                <c:formatCode>General</c:formatCode>
                <c:ptCount val="2"/>
                <c:pt idx="0" formatCode="0%">
                  <c:v>0.14000000000000001</c:v>
                </c:pt>
              </c:numCache>
            </c:numRef>
          </c:val>
        </c:ser>
        <c:dLbls>
          <c:showLegendKey val="0"/>
          <c:showVal val="0"/>
          <c:showCatName val="0"/>
          <c:showSerName val="0"/>
          <c:showPercent val="0"/>
          <c:showBubbleSize val="0"/>
        </c:dLbls>
        <c:gapWidth val="100"/>
        <c:overlap val="100"/>
        <c:axId val="48999808"/>
        <c:axId val="50103424"/>
      </c:barChart>
      <c:catAx>
        <c:axId val="48999808"/>
        <c:scaling>
          <c:orientation val="minMax"/>
        </c:scaling>
        <c:delete val="0"/>
        <c:axPos val="l"/>
        <c:majorTickMark val="none"/>
        <c:minorTickMark val="none"/>
        <c:tickLblPos val="nextTo"/>
        <c:txPr>
          <a:bodyPr rot="0" vert="horz"/>
          <a:lstStyle/>
          <a:p>
            <a:pPr>
              <a:defRPr sz="1200"/>
            </a:pPr>
            <a:endParaRPr lang="en-US"/>
          </a:p>
        </c:txPr>
        <c:crossAx val="50103424"/>
        <c:crosses val="autoZero"/>
        <c:auto val="1"/>
        <c:lblAlgn val="ctr"/>
        <c:lblOffset val="100"/>
        <c:noMultiLvlLbl val="0"/>
      </c:catAx>
      <c:valAx>
        <c:axId val="50103424"/>
        <c:scaling>
          <c:orientation val="minMax"/>
          <c:max val="0.5"/>
        </c:scaling>
        <c:delete val="0"/>
        <c:axPos val="b"/>
        <c:numFmt formatCode="0%" sourceLinked="1"/>
        <c:majorTickMark val="none"/>
        <c:minorTickMark val="none"/>
        <c:tickLblPos val="nextTo"/>
        <c:spPr>
          <a:ln w="9525">
            <a:noFill/>
          </a:ln>
        </c:spPr>
        <c:txPr>
          <a:bodyPr/>
          <a:lstStyle/>
          <a:p>
            <a:pPr>
              <a:defRPr sz="1200"/>
            </a:pPr>
            <a:endParaRPr lang="en-US"/>
          </a:p>
        </c:txPr>
        <c:crossAx val="48999808"/>
        <c:crosses val="autoZero"/>
        <c:crossBetween val="between"/>
        <c:majorUnit val="0.1"/>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kkuratStd" pitchFamily="34" charset="0"/>
              </a:defRPr>
            </a:pPr>
            <a:r>
              <a:rPr lang="en-US" sz="1600" dirty="0">
                <a:latin typeface="AkkuratStd" pitchFamily="34" charset="0"/>
              </a:rPr>
              <a:t>Inequality </a:t>
            </a:r>
            <a:r>
              <a:rPr lang="en-US" sz="1600" dirty="0" smtClean="0">
                <a:latin typeface="AkkuratStd" pitchFamily="34" charset="0"/>
              </a:rPr>
              <a:t>Ratio</a:t>
            </a:r>
            <a:endParaRPr lang="en-US" sz="1600" dirty="0">
              <a:latin typeface="AkkuratStd" pitchFamily="34" charset="0"/>
            </a:endParaRPr>
          </a:p>
        </c:rich>
      </c:tx>
      <c:layout>
        <c:manualLayout>
          <c:xMode val="edge"/>
          <c:yMode val="edge"/>
          <c:x val="0.33328958880139981"/>
          <c:y val="0.16158565317130641"/>
        </c:manualLayout>
      </c:layout>
      <c:overlay val="0"/>
    </c:title>
    <c:autoTitleDeleted val="0"/>
    <c:plotArea>
      <c:layout>
        <c:manualLayout>
          <c:layoutTarget val="inner"/>
          <c:xMode val="edge"/>
          <c:yMode val="edge"/>
          <c:x val="0.14476663243181578"/>
          <c:y val="0.23782162564325104"/>
          <c:w val="0.81569230476625143"/>
          <c:h val="0.25923336846673639"/>
        </c:manualLayout>
      </c:layout>
      <c:barChart>
        <c:barDir val="bar"/>
        <c:grouping val="stacked"/>
        <c:varyColors val="0"/>
        <c:ser>
          <c:idx val="0"/>
          <c:order val="0"/>
          <c:spPr>
            <a:solidFill>
              <a:schemeClr val="accent3"/>
            </a:solidFill>
          </c:spPr>
          <c:invertIfNegative val="0"/>
          <c:cat>
            <c:strRef>
              <c:f>'PAR charts'!$J$26:$J$27</c:f>
              <c:strCache>
                <c:ptCount val="2"/>
                <c:pt idx="0">
                  <c:v>Income &lt;$30K</c:v>
                </c:pt>
                <c:pt idx="1">
                  <c:v>Income $30K+</c:v>
                </c:pt>
              </c:strCache>
            </c:strRef>
          </c:cat>
          <c:val>
            <c:numRef>
              <c:f>'PAR charts'!$K$26:$K$27</c:f>
              <c:numCache>
                <c:formatCode>0%</c:formatCode>
                <c:ptCount val="2"/>
                <c:pt idx="0">
                  <c:v>0.35000000000000031</c:v>
                </c:pt>
                <c:pt idx="1">
                  <c:v>0.49000000000000032</c:v>
                </c:pt>
              </c:numCache>
            </c:numRef>
          </c:val>
        </c:ser>
        <c:ser>
          <c:idx val="1"/>
          <c:order val="1"/>
          <c:spPr>
            <a:noFill/>
          </c:spPr>
          <c:invertIfNegative val="0"/>
          <c:cat>
            <c:strRef>
              <c:f>'PAR charts'!$J$26:$J$27</c:f>
              <c:strCache>
                <c:ptCount val="2"/>
                <c:pt idx="0">
                  <c:v>Income &lt;$30K</c:v>
                </c:pt>
                <c:pt idx="1">
                  <c:v>Income $30K+</c:v>
                </c:pt>
              </c:strCache>
            </c:strRef>
          </c:cat>
          <c:val>
            <c:numRef>
              <c:f>'PAR charts'!$L$26:$L$27</c:f>
              <c:numCache>
                <c:formatCode>General</c:formatCode>
                <c:ptCount val="2"/>
                <c:pt idx="0" formatCode="0%">
                  <c:v>0.14000000000000001</c:v>
                </c:pt>
              </c:numCache>
            </c:numRef>
          </c:val>
        </c:ser>
        <c:dLbls>
          <c:showLegendKey val="0"/>
          <c:showVal val="0"/>
          <c:showCatName val="0"/>
          <c:showSerName val="0"/>
          <c:showPercent val="0"/>
          <c:showBubbleSize val="0"/>
        </c:dLbls>
        <c:gapWidth val="100"/>
        <c:overlap val="100"/>
        <c:axId val="50125440"/>
        <c:axId val="50131328"/>
      </c:barChart>
      <c:catAx>
        <c:axId val="50125440"/>
        <c:scaling>
          <c:orientation val="minMax"/>
        </c:scaling>
        <c:delete val="0"/>
        <c:axPos val="l"/>
        <c:majorTickMark val="none"/>
        <c:minorTickMark val="none"/>
        <c:tickLblPos val="nextTo"/>
        <c:txPr>
          <a:bodyPr rot="0" vert="horz"/>
          <a:lstStyle/>
          <a:p>
            <a:pPr>
              <a:defRPr sz="1200"/>
            </a:pPr>
            <a:endParaRPr lang="en-US"/>
          </a:p>
        </c:txPr>
        <c:crossAx val="50131328"/>
        <c:crosses val="autoZero"/>
        <c:auto val="1"/>
        <c:lblAlgn val="ctr"/>
        <c:lblOffset val="100"/>
        <c:noMultiLvlLbl val="0"/>
      </c:catAx>
      <c:valAx>
        <c:axId val="50131328"/>
        <c:scaling>
          <c:orientation val="minMax"/>
          <c:max val="0.5"/>
        </c:scaling>
        <c:delete val="1"/>
        <c:axPos val="b"/>
        <c:numFmt formatCode="0%" sourceLinked="1"/>
        <c:majorTickMark val="none"/>
        <c:minorTickMark val="none"/>
        <c:tickLblPos val="none"/>
        <c:crossAx val="50125440"/>
        <c:crosses val="autoZero"/>
        <c:crossBetween val="between"/>
        <c:majorUnit val="0.1"/>
      </c:valAx>
    </c:plotArea>
    <c:plotVisOnly val="1"/>
    <c:dispBlanksAs val="gap"/>
    <c:showDLblsOverMax val="0"/>
  </c:chart>
  <c:externalData r:id="rId1">
    <c:autoUpdate val="0"/>
  </c:externalData>
  <c:userShapes r:id="rId2"/>
</c:chartSpace>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97A1F-3AB8-4068-99B7-EED84C769EC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C6DC222-C8F7-4F65-8DDF-3EE695382491}">
      <dgm:prSet phldrT="[Text]"/>
      <dgm:spPr/>
      <dgm:t>
        <a:bodyPr/>
        <a:lstStyle/>
        <a:p>
          <a:r>
            <a:rPr lang="en-GB" dirty="0" smtClean="0"/>
            <a:t>Mechanism for involving older people</a:t>
          </a:r>
          <a:endParaRPr lang="en-GB" dirty="0"/>
        </a:p>
      </dgm:t>
    </dgm:pt>
    <dgm:pt modelId="{82E31473-12DE-4A72-9F07-FB7B5402809A}" type="parTrans" cxnId="{E7346469-38DD-434C-9E7F-3F8827B8A18B}">
      <dgm:prSet/>
      <dgm:spPr/>
      <dgm:t>
        <a:bodyPr/>
        <a:lstStyle/>
        <a:p>
          <a:endParaRPr lang="en-GB"/>
        </a:p>
      </dgm:t>
    </dgm:pt>
    <dgm:pt modelId="{8E864480-6E51-4E3D-AD5E-9956707D64E9}" type="sibTrans" cxnId="{E7346469-38DD-434C-9E7F-3F8827B8A18B}">
      <dgm:prSet/>
      <dgm:spPr/>
      <dgm:t>
        <a:bodyPr/>
        <a:lstStyle/>
        <a:p>
          <a:endParaRPr lang="en-GB"/>
        </a:p>
      </dgm:t>
    </dgm:pt>
    <dgm:pt modelId="{1F7B66A7-0DCC-4550-887B-214E29D86A65}">
      <dgm:prSet phldrT="[Text]"/>
      <dgm:spPr/>
      <dgm:t>
        <a:bodyPr/>
        <a:lstStyle/>
        <a:p>
          <a:r>
            <a:rPr lang="en-GB" dirty="0" smtClean="0"/>
            <a:t>Baseline assessment</a:t>
          </a:r>
          <a:endParaRPr lang="en-GB" dirty="0"/>
        </a:p>
      </dgm:t>
    </dgm:pt>
    <dgm:pt modelId="{9EFF8878-04C0-4612-BC5E-36358586F70B}" type="parTrans" cxnId="{06C87137-27C6-4E51-BAAF-99B30D2A455E}">
      <dgm:prSet/>
      <dgm:spPr/>
      <dgm:t>
        <a:bodyPr/>
        <a:lstStyle/>
        <a:p>
          <a:endParaRPr lang="en-GB"/>
        </a:p>
      </dgm:t>
    </dgm:pt>
    <dgm:pt modelId="{0055EE0D-971F-43B7-8CA3-CC977A935A2B}" type="sibTrans" cxnId="{06C87137-27C6-4E51-BAAF-99B30D2A455E}">
      <dgm:prSet/>
      <dgm:spPr/>
      <dgm:t>
        <a:bodyPr/>
        <a:lstStyle/>
        <a:p>
          <a:endParaRPr lang="en-GB"/>
        </a:p>
      </dgm:t>
    </dgm:pt>
    <dgm:pt modelId="{DF720B27-6F9B-423D-96AD-836DA3D741EC}">
      <dgm:prSet phldrT="[Text]"/>
      <dgm:spPr/>
      <dgm:t>
        <a:bodyPr/>
        <a:lstStyle/>
        <a:p>
          <a:r>
            <a:rPr lang="en-GB" dirty="0" smtClean="0"/>
            <a:t>City-wide action plan</a:t>
          </a:r>
          <a:endParaRPr lang="en-GB" dirty="0"/>
        </a:p>
      </dgm:t>
    </dgm:pt>
    <dgm:pt modelId="{68ED893E-4893-4956-BD7B-12723B99BFAE}" type="parTrans" cxnId="{288867DD-F178-451C-BA45-AD2E92BEE57A}">
      <dgm:prSet/>
      <dgm:spPr/>
      <dgm:t>
        <a:bodyPr/>
        <a:lstStyle/>
        <a:p>
          <a:endParaRPr lang="en-GB"/>
        </a:p>
      </dgm:t>
    </dgm:pt>
    <dgm:pt modelId="{75CDF763-5966-40E2-9F49-E86A45853134}" type="sibTrans" cxnId="{288867DD-F178-451C-BA45-AD2E92BEE57A}">
      <dgm:prSet/>
      <dgm:spPr/>
      <dgm:t>
        <a:bodyPr/>
        <a:lstStyle/>
        <a:p>
          <a:endParaRPr lang="en-GB"/>
        </a:p>
      </dgm:t>
    </dgm:pt>
    <dgm:pt modelId="{0535D8A7-4C86-4608-8F6E-25CC09965006}">
      <dgm:prSet phldrT="[Text]" custT="1"/>
      <dgm:spPr>
        <a:solidFill>
          <a:srgbClr val="00B0F0"/>
        </a:solidFill>
      </dgm:spPr>
      <dgm:t>
        <a:bodyPr/>
        <a:lstStyle/>
        <a:p>
          <a:r>
            <a:rPr lang="en-GB" sz="1600" b="1" dirty="0" smtClean="0"/>
            <a:t>Indicators to monitor progress</a:t>
          </a:r>
          <a:endParaRPr lang="en-GB" sz="1600" b="1" dirty="0"/>
        </a:p>
      </dgm:t>
    </dgm:pt>
    <dgm:pt modelId="{10E4448C-BD35-4993-B838-A2B5C8360414}" type="parTrans" cxnId="{F5A79E40-952E-4B20-87B9-0FD6456C208D}">
      <dgm:prSet/>
      <dgm:spPr/>
      <dgm:t>
        <a:bodyPr/>
        <a:lstStyle/>
        <a:p>
          <a:endParaRPr lang="en-GB"/>
        </a:p>
      </dgm:t>
    </dgm:pt>
    <dgm:pt modelId="{63F9EAC0-DC81-46EF-98B4-3186DB5FB931}" type="sibTrans" cxnId="{F5A79E40-952E-4B20-87B9-0FD6456C208D}">
      <dgm:prSet/>
      <dgm:spPr/>
      <dgm:t>
        <a:bodyPr/>
        <a:lstStyle/>
        <a:p>
          <a:endParaRPr lang="en-GB"/>
        </a:p>
      </dgm:t>
    </dgm:pt>
    <dgm:pt modelId="{8ABEEE7B-9343-4EC5-AE0B-A2A0B2366621}" type="pres">
      <dgm:prSet presAssocID="{F4497A1F-3AB8-4068-99B7-EED84C769EC1}" presName="cycle" presStyleCnt="0">
        <dgm:presLayoutVars>
          <dgm:dir/>
          <dgm:resizeHandles val="exact"/>
        </dgm:presLayoutVars>
      </dgm:prSet>
      <dgm:spPr/>
      <dgm:t>
        <a:bodyPr/>
        <a:lstStyle/>
        <a:p>
          <a:endParaRPr lang="en-GB"/>
        </a:p>
      </dgm:t>
    </dgm:pt>
    <dgm:pt modelId="{D5F6AD26-1C4D-4B5A-9110-CCEBD8110038}" type="pres">
      <dgm:prSet presAssocID="{4C6DC222-C8F7-4F65-8DDF-3EE695382491}" presName="node" presStyleLbl="node1" presStyleIdx="0" presStyleCnt="4">
        <dgm:presLayoutVars>
          <dgm:bulletEnabled val="1"/>
        </dgm:presLayoutVars>
      </dgm:prSet>
      <dgm:spPr/>
      <dgm:t>
        <a:bodyPr/>
        <a:lstStyle/>
        <a:p>
          <a:endParaRPr lang="en-GB"/>
        </a:p>
      </dgm:t>
    </dgm:pt>
    <dgm:pt modelId="{371273CD-D284-4C29-A815-9CDF0B72F373}" type="pres">
      <dgm:prSet presAssocID="{8E864480-6E51-4E3D-AD5E-9956707D64E9}" presName="sibTrans" presStyleLbl="sibTrans2D1" presStyleIdx="0" presStyleCnt="4"/>
      <dgm:spPr/>
      <dgm:t>
        <a:bodyPr/>
        <a:lstStyle/>
        <a:p>
          <a:endParaRPr lang="en-GB"/>
        </a:p>
      </dgm:t>
    </dgm:pt>
    <dgm:pt modelId="{41AAA822-17DB-41F3-9A08-83E4891B9E28}" type="pres">
      <dgm:prSet presAssocID="{8E864480-6E51-4E3D-AD5E-9956707D64E9}" presName="connectorText" presStyleLbl="sibTrans2D1" presStyleIdx="0" presStyleCnt="4"/>
      <dgm:spPr/>
      <dgm:t>
        <a:bodyPr/>
        <a:lstStyle/>
        <a:p>
          <a:endParaRPr lang="en-GB"/>
        </a:p>
      </dgm:t>
    </dgm:pt>
    <dgm:pt modelId="{623EF517-2056-4DEB-BD95-E26413384C86}" type="pres">
      <dgm:prSet presAssocID="{1F7B66A7-0DCC-4550-887B-214E29D86A65}" presName="node" presStyleLbl="node1" presStyleIdx="1" presStyleCnt="4">
        <dgm:presLayoutVars>
          <dgm:bulletEnabled val="1"/>
        </dgm:presLayoutVars>
      </dgm:prSet>
      <dgm:spPr/>
      <dgm:t>
        <a:bodyPr/>
        <a:lstStyle/>
        <a:p>
          <a:endParaRPr lang="en-GB"/>
        </a:p>
      </dgm:t>
    </dgm:pt>
    <dgm:pt modelId="{D6D7D26A-D669-4F41-BCA8-D7E804009E13}" type="pres">
      <dgm:prSet presAssocID="{0055EE0D-971F-43B7-8CA3-CC977A935A2B}" presName="sibTrans" presStyleLbl="sibTrans2D1" presStyleIdx="1" presStyleCnt="4"/>
      <dgm:spPr/>
      <dgm:t>
        <a:bodyPr/>
        <a:lstStyle/>
        <a:p>
          <a:endParaRPr lang="en-GB"/>
        </a:p>
      </dgm:t>
    </dgm:pt>
    <dgm:pt modelId="{C13D9B6A-7809-4C06-86C5-B88BC80F0E27}" type="pres">
      <dgm:prSet presAssocID="{0055EE0D-971F-43B7-8CA3-CC977A935A2B}" presName="connectorText" presStyleLbl="sibTrans2D1" presStyleIdx="1" presStyleCnt="4"/>
      <dgm:spPr/>
      <dgm:t>
        <a:bodyPr/>
        <a:lstStyle/>
        <a:p>
          <a:endParaRPr lang="en-GB"/>
        </a:p>
      </dgm:t>
    </dgm:pt>
    <dgm:pt modelId="{766508D5-9CE1-46AD-8F07-69416D200648}" type="pres">
      <dgm:prSet presAssocID="{DF720B27-6F9B-423D-96AD-836DA3D741EC}" presName="node" presStyleLbl="node1" presStyleIdx="2" presStyleCnt="4">
        <dgm:presLayoutVars>
          <dgm:bulletEnabled val="1"/>
        </dgm:presLayoutVars>
      </dgm:prSet>
      <dgm:spPr/>
      <dgm:t>
        <a:bodyPr/>
        <a:lstStyle/>
        <a:p>
          <a:endParaRPr lang="en-GB"/>
        </a:p>
      </dgm:t>
    </dgm:pt>
    <dgm:pt modelId="{D240F2D8-E232-468D-B61F-951D9C6FEA21}" type="pres">
      <dgm:prSet presAssocID="{75CDF763-5966-40E2-9F49-E86A45853134}" presName="sibTrans" presStyleLbl="sibTrans2D1" presStyleIdx="2" presStyleCnt="4"/>
      <dgm:spPr/>
      <dgm:t>
        <a:bodyPr/>
        <a:lstStyle/>
        <a:p>
          <a:endParaRPr lang="en-GB"/>
        </a:p>
      </dgm:t>
    </dgm:pt>
    <dgm:pt modelId="{91EC5493-7F26-404A-A5FD-739F6B23FE21}" type="pres">
      <dgm:prSet presAssocID="{75CDF763-5966-40E2-9F49-E86A45853134}" presName="connectorText" presStyleLbl="sibTrans2D1" presStyleIdx="2" presStyleCnt="4"/>
      <dgm:spPr/>
      <dgm:t>
        <a:bodyPr/>
        <a:lstStyle/>
        <a:p>
          <a:endParaRPr lang="en-GB"/>
        </a:p>
      </dgm:t>
    </dgm:pt>
    <dgm:pt modelId="{204919FD-F8B4-4F50-B14C-B63B74374E2D}" type="pres">
      <dgm:prSet presAssocID="{0535D8A7-4C86-4608-8F6E-25CC09965006}" presName="node" presStyleLbl="node1" presStyleIdx="3" presStyleCnt="4" custScaleX="107886" custScaleY="101134">
        <dgm:presLayoutVars>
          <dgm:bulletEnabled val="1"/>
        </dgm:presLayoutVars>
      </dgm:prSet>
      <dgm:spPr/>
      <dgm:t>
        <a:bodyPr/>
        <a:lstStyle/>
        <a:p>
          <a:endParaRPr lang="en-GB"/>
        </a:p>
      </dgm:t>
    </dgm:pt>
    <dgm:pt modelId="{3DDA460E-8618-4ADB-98B9-0F331A6F626D}" type="pres">
      <dgm:prSet presAssocID="{63F9EAC0-DC81-46EF-98B4-3186DB5FB931}" presName="sibTrans" presStyleLbl="sibTrans2D1" presStyleIdx="3" presStyleCnt="4"/>
      <dgm:spPr/>
      <dgm:t>
        <a:bodyPr/>
        <a:lstStyle/>
        <a:p>
          <a:endParaRPr lang="en-GB"/>
        </a:p>
      </dgm:t>
    </dgm:pt>
    <dgm:pt modelId="{77F344A6-7589-4BEF-AC35-45020735E541}" type="pres">
      <dgm:prSet presAssocID="{63F9EAC0-DC81-46EF-98B4-3186DB5FB931}" presName="connectorText" presStyleLbl="sibTrans2D1" presStyleIdx="3" presStyleCnt="4"/>
      <dgm:spPr/>
      <dgm:t>
        <a:bodyPr/>
        <a:lstStyle/>
        <a:p>
          <a:endParaRPr lang="en-GB"/>
        </a:p>
      </dgm:t>
    </dgm:pt>
  </dgm:ptLst>
  <dgm:cxnLst>
    <dgm:cxn modelId="{6595ECAB-D9D1-4A37-86C9-58F4B552D170}" type="presOf" srcId="{63F9EAC0-DC81-46EF-98B4-3186DB5FB931}" destId="{77F344A6-7589-4BEF-AC35-45020735E541}" srcOrd="1" destOrd="0" presId="urn:microsoft.com/office/officeart/2005/8/layout/cycle2"/>
    <dgm:cxn modelId="{E5942821-C327-458F-B995-6EA39E86FEB0}" type="presOf" srcId="{75CDF763-5966-40E2-9F49-E86A45853134}" destId="{D240F2D8-E232-468D-B61F-951D9C6FEA21}" srcOrd="0" destOrd="0" presId="urn:microsoft.com/office/officeart/2005/8/layout/cycle2"/>
    <dgm:cxn modelId="{023A5704-730A-481A-9FD2-C56C9AC600B6}" type="presOf" srcId="{DF720B27-6F9B-423D-96AD-836DA3D741EC}" destId="{766508D5-9CE1-46AD-8F07-69416D200648}" srcOrd="0" destOrd="0" presId="urn:microsoft.com/office/officeart/2005/8/layout/cycle2"/>
    <dgm:cxn modelId="{F5A79E40-952E-4B20-87B9-0FD6456C208D}" srcId="{F4497A1F-3AB8-4068-99B7-EED84C769EC1}" destId="{0535D8A7-4C86-4608-8F6E-25CC09965006}" srcOrd="3" destOrd="0" parTransId="{10E4448C-BD35-4993-B838-A2B5C8360414}" sibTransId="{63F9EAC0-DC81-46EF-98B4-3186DB5FB931}"/>
    <dgm:cxn modelId="{0F74E857-AAD6-461B-A0CD-64DF2BB94D03}" type="presOf" srcId="{1F7B66A7-0DCC-4550-887B-214E29D86A65}" destId="{623EF517-2056-4DEB-BD95-E26413384C86}" srcOrd="0" destOrd="0" presId="urn:microsoft.com/office/officeart/2005/8/layout/cycle2"/>
    <dgm:cxn modelId="{7F18B55A-46C5-4FBE-82C5-8CF9AD894D75}" type="presOf" srcId="{8E864480-6E51-4E3D-AD5E-9956707D64E9}" destId="{371273CD-D284-4C29-A815-9CDF0B72F373}" srcOrd="0" destOrd="0" presId="urn:microsoft.com/office/officeart/2005/8/layout/cycle2"/>
    <dgm:cxn modelId="{0C3FEA72-8F5E-460D-8838-80391C19E242}" type="presOf" srcId="{0055EE0D-971F-43B7-8CA3-CC977A935A2B}" destId="{D6D7D26A-D669-4F41-BCA8-D7E804009E13}" srcOrd="0" destOrd="0" presId="urn:microsoft.com/office/officeart/2005/8/layout/cycle2"/>
    <dgm:cxn modelId="{F3FF0FC5-46BB-4A68-8D84-27D6E616DA72}" type="presOf" srcId="{0535D8A7-4C86-4608-8F6E-25CC09965006}" destId="{204919FD-F8B4-4F50-B14C-B63B74374E2D}" srcOrd="0" destOrd="0" presId="urn:microsoft.com/office/officeart/2005/8/layout/cycle2"/>
    <dgm:cxn modelId="{8983D03B-4D1C-423F-99A2-92A168887EF6}" type="presOf" srcId="{F4497A1F-3AB8-4068-99B7-EED84C769EC1}" destId="{8ABEEE7B-9343-4EC5-AE0B-A2A0B2366621}" srcOrd="0" destOrd="0" presId="urn:microsoft.com/office/officeart/2005/8/layout/cycle2"/>
    <dgm:cxn modelId="{06C87137-27C6-4E51-BAAF-99B30D2A455E}" srcId="{F4497A1F-3AB8-4068-99B7-EED84C769EC1}" destId="{1F7B66A7-0DCC-4550-887B-214E29D86A65}" srcOrd="1" destOrd="0" parTransId="{9EFF8878-04C0-4612-BC5E-36358586F70B}" sibTransId="{0055EE0D-971F-43B7-8CA3-CC977A935A2B}"/>
    <dgm:cxn modelId="{288867DD-F178-451C-BA45-AD2E92BEE57A}" srcId="{F4497A1F-3AB8-4068-99B7-EED84C769EC1}" destId="{DF720B27-6F9B-423D-96AD-836DA3D741EC}" srcOrd="2" destOrd="0" parTransId="{68ED893E-4893-4956-BD7B-12723B99BFAE}" sibTransId="{75CDF763-5966-40E2-9F49-E86A45853134}"/>
    <dgm:cxn modelId="{E7346469-38DD-434C-9E7F-3F8827B8A18B}" srcId="{F4497A1F-3AB8-4068-99B7-EED84C769EC1}" destId="{4C6DC222-C8F7-4F65-8DDF-3EE695382491}" srcOrd="0" destOrd="0" parTransId="{82E31473-12DE-4A72-9F07-FB7B5402809A}" sibTransId="{8E864480-6E51-4E3D-AD5E-9956707D64E9}"/>
    <dgm:cxn modelId="{45B566C1-9B57-4DF7-8D19-E16168C2D885}" type="presOf" srcId="{63F9EAC0-DC81-46EF-98B4-3186DB5FB931}" destId="{3DDA460E-8618-4ADB-98B9-0F331A6F626D}" srcOrd="0" destOrd="0" presId="urn:microsoft.com/office/officeart/2005/8/layout/cycle2"/>
    <dgm:cxn modelId="{681A22E4-04C6-4F6A-AFA9-D48444CC5150}" type="presOf" srcId="{75CDF763-5966-40E2-9F49-E86A45853134}" destId="{91EC5493-7F26-404A-A5FD-739F6B23FE21}" srcOrd="1" destOrd="0" presId="urn:microsoft.com/office/officeart/2005/8/layout/cycle2"/>
    <dgm:cxn modelId="{3D9CA9C3-9E27-454E-9750-34F2DD4C26A7}" type="presOf" srcId="{0055EE0D-971F-43B7-8CA3-CC977A935A2B}" destId="{C13D9B6A-7809-4C06-86C5-B88BC80F0E27}" srcOrd="1" destOrd="0" presId="urn:microsoft.com/office/officeart/2005/8/layout/cycle2"/>
    <dgm:cxn modelId="{1DB0636B-E1DF-4E10-AFB8-48B78452E619}" type="presOf" srcId="{4C6DC222-C8F7-4F65-8DDF-3EE695382491}" destId="{D5F6AD26-1C4D-4B5A-9110-CCEBD8110038}" srcOrd="0" destOrd="0" presId="urn:microsoft.com/office/officeart/2005/8/layout/cycle2"/>
    <dgm:cxn modelId="{D29D8977-C051-4985-97FA-4AB31245BBC8}" type="presOf" srcId="{8E864480-6E51-4E3D-AD5E-9956707D64E9}" destId="{41AAA822-17DB-41F3-9A08-83E4891B9E28}" srcOrd="1" destOrd="0" presId="urn:microsoft.com/office/officeart/2005/8/layout/cycle2"/>
    <dgm:cxn modelId="{2FFD4E0E-D847-4265-A0B3-DE433883448B}" type="presParOf" srcId="{8ABEEE7B-9343-4EC5-AE0B-A2A0B2366621}" destId="{D5F6AD26-1C4D-4B5A-9110-CCEBD8110038}" srcOrd="0" destOrd="0" presId="urn:microsoft.com/office/officeart/2005/8/layout/cycle2"/>
    <dgm:cxn modelId="{53294359-5BF6-4D6E-9475-1591D2A62B57}" type="presParOf" srcId="{8ABEEE7B-9343-4EC5-AE0B-A2A0B2366621}" destId="{371273CD-D284-4C29-A815-9CDF0B72F373}" srcOrd="1" destOrd="0" presId="urn:microsoft.com/office/officeart/2005/8/layout/cycle2"/>
    <dgm:cxn modelId="{1A6CCB08-9A6E-4FCB-9558-06CEAE21348D}" type="presParOf" srcId="{371273CD-D284-4C29-A815-9CDF0B72F373}" destId="{41AAA822-17DB-41F3-9A08-83E4891B9E28}" srcOrd="0" destOrd="0" presId="urn:microsoft.com/office/officeart/2005/8/layout/cycle2"/>
    <dgm:cxn modelId="{16D67CDE-3263-45EF-A25D-C4856C483AF4}" type="presParOf" srcId="{8ABEEE7B-9343-4EC5-AE0B-A2A0B2366621}" destId="{623EF517-2056-4DEB-BD95-E26413384C86}" srcOrd="2" destOrd="0" presId="urn:microsoft.com/office/officeart/2005/8/layout/cycle2"/>
    <dgm:cxn modelId="{F78A2A9F-E545-44E9-87F1-C7186D4D877C}" type="presParOf" srcId="{8ABEEE7B-9343-4EC5-AE0B-A2A0B2366621}" destId="{D6D7D26A-D669-4F41-BCA8-D7E804009E13}" srcOrd="3" destOrd="0" presId="urn:microsoft.com/office/officeart/2005/8/layout/cycle2"/>
    <dgm:cxn modelId="{3E328CA3-1057-427F-9983-A21BBA4DCBE0}" type="presParOf" srcId="{D6D7D26A-D669-4F41-BCA8-D7E804009E13}" destId="{C13D9B6A-7809-4C06-86C5-B88BC80F0E27}" srcOrd="0" destOrd="0" presId="urn:microsoft.com/office/officeart/2005/8/layout/cycle2"/>
    <dgm:cxn modelId="{4D5A0216-2953-4FDC-9E89-08896778F7A3}" type="presParOf" srcId="{8ABEEE7B-9343-4EC5-AE0B-A2A0B2366621}" destId="{766508D5-9CE1-46AD-8F07-69416D200648}" srcOrd="4" destOrd="0" presId="urn:microsoft.com/office/officeart/2005/8/layout/cycle2"/>
    <dgm:cxn modelId="{0446BF1F-EA79-4290-832B-9C36DDE15870}" type="presParOf" srcId="{8ABEEE7B-9343-4EC5-AE0B-A2A0B2366621}" destId="{D240F2D8-E232-468D-B61F-951D9C6FEA21}" srcOrd="5" destOrd="0" presId="urn:microsoft.com/office/officeart/2005/8/layout/cycle2"/>
    <dgm:cxn modelId="{4B5FA6BD-45E9-4FD3-B61B-48B7DB0835B6}" type="presParOf" srcId="{D240F2D8-E232-468D-B61F-951D9C6FEA21}" destId="{91EC5493-7F26-404A-A5FD-739F6B23FE21}" srcOrd="0" destOrd="0" presId="urn:microsoft.com/office/officeart/2005/8/layout/cycle2"/>
    <dgm:cxn modelId="{0BBA0DD1-801C-4E02-A827-CB277F33781D}" type="presParOf" srcId="{8ABEEE7B-9343-4EC5-AE0B-A2A0B2366621}" destId="{204919FD-F8B4-4F50-B14C-B63B74374E2D}" srcOrd="6" destOrd="0" presId="urn:microsoft.com/office/officeart/2005/8/layout/cycle2"/>
    <dgm:cxn modelId="{F265CA10-8DCC-4D21-BC3B-964AC086D7BC}" type="presParOf" srcId="{8ABEEE7B-9343-4EC5-AE0B-A2A0B2366621}" destId="{3DDA460E-8618-4ADB-98B9-0F331A6F626D}" srcOrd="7" destOrd="0" presId="urn:microsoft.com/office/officeart/2005/8/layout/cycle2"/>
    <dgm:cxn modelId="{0EA82D1E-29B4-490D-86D4-950305CAE03E}" type="presParOf" srcId="{3DDA460E-8618-4ADB-98B9-0F331A6F626D}" destId="{77F344A6-7589-4BEF-AC35-45020735E54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C0DD4-43DF-4F95-8FBD-9261A201717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5A34014-CD30-46A4-ADAB-BCA5A747AF21}">
      <dgm:prSet phldrT="[Text]" custT="1"/>
      <dgm:spPr/>
      <dgm:t>
        <a:bodyPr/>
        <a:lstStyle/>
        <a:p>
          <a:r>
            <a:rPr lang="en-GB" sz="2400" b="1" dirty="0" smtClean="0"/>
            <a:t>Quebec, Canada,       2013</a:t>
          </a:r>
          <a:endParaRPr lang="en-GB" sz="2400" b="1" dirty="0"/>
        </a:p>
      </dgm:t>
    </dgm:pt>
    <dgm:pt modelId="{636AC91A-81C7-4C89-AC6A-D268E01803E5}" type="parTrans" cxnId="{EB2BD83E-9941-4440-94AE-D93C84771B51}">
      <dgm:prSet/>
      <dgm:spPr/>
      <dgm:t>
        <a:bodyPr/>
        <a:lstStyle/>
        <a:p>
          <a:endParaRPr lang="en-GB"/>
        </a:p>
      </dgm:t>
    </dgm:pt>
    <dgm:pt modelId="{17FE9EFB-0C8E-48D2-B6CF-0373879465AB}" type="sibTrans" cxnId="{EB2BD83E-9941-4440-94AE-D93C84771B5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GB"/>
        </a:p>
      </dgm:t>
    </dgm:pt>
    <dgm:pt modelId="{DD8771AA-AA66-463E-AAF3-9D4B7320F45E}" type="pres">
      <dgm:prSet presAssocID="{F41C0DD4-43DF-4F95-8FBD-9261A2017170}" presName="Name0" presStyleCnt="0">
        <dgm:presLayoutVars>
          <dgm:chMax val="7"/>
          <dgm:chPref val="7"/>
          <dgm:dir/>
        </dgm:presLayoutVars>
      </dgm:prSet>
      <dgm:spPr/>
    </dgm:pt>
    <dgm:pt modelId="{7A9FCAA6-3311-4DC6-BBD6-6C41C9AACF9E}" type="pres">
      <dgm:prSet presAssocID="{F41C0DD4-43DF-4F95-8FBD-9261A2017170}" presName="Name1" presStyleCnt="0"/>
      <dgm:spPr/>
    </dgm:pt>
    <dgm:pt modelId="{9775F8B6-A4E5-428D-8AD2-50C3D1978C71}" type="pres">
      <dgm:prSet presAssocID="{17FE9EFB-0C8E-48D2-B6CF-0373879465AB}" presName="picture_1" presStyleCnt="0"/>
      <dgm:spPr/>
    </dgm:pt>
    <dgm:pt modelId="{FD19446F-231C-424B-856E-30BAA17A02B5}" type="pres">
      <dgm:prSet presAssocID="{17FE9EFB-0C8E-48D2-B6CF-0373879465AB}" presName="pictureRepeatNode" presStyleLbl="alignImgPlace1" presStyleIdx="0" presStyleCnt="1" custScaleX="117241" custScaleY="115817" custLinFactNeighborX="-2299" custLinFactNeighborY="7771"/>
      <dgm:spPr/>
      <dgm:t>
        <a:bodyPr/>
        <a:lstStyle/>
        <a:p>
          <a:endParaRPr lang="en-GB"/>
        </a:p>
      </dgm:t>
    </dgm:pt>
    <dgm:pt modelId="{E55B0F64-ACEC-43B6-A1B4-1D43628A3792}" type="pres">
      <dgm:prSet presAssocID="{C5A34014-CD30-46A4-ADAB-BCA5A747AF21}" presName="text_1" presStyleLbl="node1" presStyleIdx="0" presStyleCnt="0" custLinFactNeighborX="-29861" custLinFactNeighborY="55860">
        <dgm:presLayoutVars>
          <dgm:bulletEnabled val="1"/>
        </dgm:presLayoutVars>
      </dgm:prSet>
      <dgm:spPr/>
      <dgm:t>
        <a:bodyPr/>
        <a:lstStyle/>
        <a:p>
          <a:endParaRPr lang="en-GB"/>
        </a:p>
      </dgm:t>
    </dgm:pt>
  </dgm:ptLst>
  <dgm:cxnLst>
    <dgm:cxn modelId="{EB2BD83E-9941-4440-94AE-D93C84771B51}" srcId="{F41C0DD4-43DF-4F95-8FBD-9261A2017170}" destId="{C5A34014-CD30-46A4-ADAB-BCA5A747AF21}" srcOrd="0" destOrd="0" parTransId="{636AC91A-81C7-4C89-AC6A-D268E01803E5}" sibTransId="{17FE9EFB-0C8E-48D2-B6CF-0373879465AB}"/>
    <dgm:cxn modelId="{E29C9A64-B3AF-4FD1-A985-016DD5D34355}" type="presOf" srcId="{17FE9EFB-0C8E-48D2-B6CF-0373879465AB}" destId="{FD19446F-231C-424B-856E-30BAA17A02B5}" srcOrd="0" destOrd="0" presId="urn:microsoft.com/office/officeart/2008/layout/CircularPictureCallout"/>
    <dgm:cxn modelId="{C719087F-34D8-4B51-A1F1-B8A4446F4A1D}" type="presOf" srcId="{C5A34014-CD30-46A4-ADAB-BCA5A747AF21}" destId="{E55B0F64-ACEC-43B6-A1B4-1D43628A3792}" srcOrd="0" destOrd="0" presId="urn:microsoft.com/office/officeart/2008/layout/CircularPictureCallout"/>
    <dgm:cxn modelId="{430038F4-97D1-4380-A43A-DE7FA2DC9251}" type="presOf" srcId="{F41C0DD4-43DF-4F95-8FBD-9261A2017170}" destId="{DD8771AA-AA66-463E-AAF3-9D4B7320F45E}" srcOrd="0" destOrd="0" presId="urn:microsoft.com/office/officeart/2008/layout/CircularPictureCallout"/>
    <dgm:cxn modelId="{C5E505BF-AE0D-4E04-872D-0A910D3D6937}" type="presParOf" srcId="{DD8771AA-AA66-463E-AAF3-9D4B7320F45E}" destId="{7A9FCAA6-3311-4DC6-BBD6-6C41C9AACF9E}" srcOrd="0" destOrd="0" presId="urn:microsoft.com/office/officeart/2008/layout/CircularPictureCallout"/>
    <dgm:cxn modelId="{DB2B8ACE-7DFA-44CB-B045-DE1B67122B00}" type="presParOf" srcId="{7A9FCAA6-3311-4DC6-BBD6-6C41C9AACF9E}" destId="{9775F8B6-A4E5-428D-8AD2-50C3D1978C71}" srcOrd="0" destOrd="0" presId="urn:microsoft.com/office/officeart/2008/layout/CircularPictureCallout"/>
    <dgm:cxn modelId="{0FACBCE2-8506-4732-BC0E-3ABF60E6B1A5}" type="presParOf" srcId="{9775F8B6-A4E5-428D-8AD2-50C3D1978C71}" destId="{FD19446F-231C-424B-856E-30BAA17A02B5}" srcOrd="0" destOrd="0" presId="urn:microsoft.com/office/officeart/2008/layout/CircularPictureCallout"/>
    <dgm:cxn modelId="{6B0EE6E3-F009-413B-A753-D346E01FAC66}" type="presParOf" srcId="{7A9FCAA6-3311-4DC6-BBD6-6C41C9AACF9E}" destId="{E55B0F64-ACEC-43B6-A1B4-1D43628A379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910EFB-FA45-4607-AAEA-9D83467B56F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44B0AD4-2B40-46C0-9384-DA1988B70DCD}">
      <dgm:prSet phldrT="[Text]" custT="1"/>
      <dgm:spPr/>
      <dgm:t>
        <a:bodyPr/>
        <a:lstStyle/>
        <a:p>
          <a:r>
            <a:rPr lang="en-GB" sz="2000" b="1" dirty="0" smtClean="0"/>
            <a:t>St </a:t>
          </a:r>
          <a:r>
            <a:rPr lang="en-GB" sz="2000" b="1" dirty="0" err="1" smtClean="0"/>
            <a:t>Gallen</a:t>
          </a:r>
          <a:r>
            <a:rPr lang="en-GB" sz="2000" b="1" dirty="0" smtClean="0"/>
            <a:t>, Switzerland, 2012</a:t>
          </a:r>
          <a:endParaRPr lang="en-GB" sz="2000" b="1" dirty="0"/>
        </a:p>
      </dgm:t>
    </dgm:pt>
    <dgm:pt modelId="{3C81AED4-1148-47BC-A44D-21DF5C6C5942}" type="parTrans" cxnId="{9ACB3F01-B703-4986-BE16-508CB0DCB051}">
      <dgm:prSet/>
      <dgm:spPr/>
      <dgm:t>
        <a:bodyPr/>
        <a:lstStyle/>
        <a:p>
          <a:endParaRPr lang="en-GB"/>
        </a:p>
      </dgm:t>
    </dgm:pt>
    <dgm:pt modelId="{867C2B62-D950-4B89-8DF5-7761810F3F95}" type="sibTrans" cxnId="{9ACB3F01-B703-4986-BE16-508CB0DCB05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t>
        <a:bodyPr/>
        <a:lstStyle/>
        <a:p>
          <a:endParaRPr lang="en-GB" sz="1600"/>
        </a:p>
      </dgm:t>
    </dgm:pt>
    <dgm:pt modelId="{52B24918-3905-4700-8553-7956D9C9A066}" type="pres">
      <dgm:prSet presAssocID="{68910EFB-FA45-4607-AAEA-9D83467B56F4}" presName="Name0" presStyleCnt="0">
        <dgm:presLayoutVars>
          <dgm:chMax val="7"/>
          <dgm:chPref val="7"/>
          <dgm:dir/>
        </dgm:presLayoutVars>
      </dgm:prSet>
      <dgm:spPr/>
    </dgm:pt>
    <dgm:pt modelId="{8037BFC6-0173-4753-9DCE-6CF675D3A9CD}" type="pres">
      <dgm:prSet presAssocID="{68910EFB-FA45-4607-AAEA-9D83467B56F4}" presName="Name1" presStyleCnt="0"/>
      <dgm:spPr/>
    </dgm:pt>
    <dgm:pt modelId="{0BCC02B2-C29D-4E58-8BAA-88B1B9636D57}" type="pres">
      <dgm:prSet presAssocID="{867C2B62-D950-4B89-8DF5-7761810F3F95}" presName="picture_1" presStyleCnt="0"/>
      <dgm:spPr/>
    </dgm:pt>
    <dgm:pt modelId="{F7F6E84E-F986-48A8-8087-5F1DD12901D8}" type="pres">
      <dgm:prSet presAssocID="{867C2B62-D950-4B89-8DF5-7761810F3F95}" presName="pictureRepeatNode" presStyleLbl="alignImgPlace1" presStyleIdx="0" presStyleCnt="1" custScaleX="132084" custScaleY="133825" custLinFactNeighborX="12177" custLinFactNeighborY="3477"/>
      <dgm:spPr/>
      <dgm:t>
        <a:bodyPr/>
        <a:lstStyle/>
        <a:p>
          <a:endParaRPr lang="en-GB"/>
        </a:p>
      </dgm:t>
    </dgm:pt>
    <dgm:pt modelId="{C4D7B32A-BC4F-4E89-8762-70046E5D0628}" type="pres">
      <dgm:prSet presAssocID="{C44B0AD4-2B40-46C0-9384-DA1988B70DCD}" presName="text_1" presStyleLbl="node1" presStyleIdx="0" presStyleCnt="0" custScaleX="168509" custScaleY="183351" custLinFactY="-100000" custLinFactNeighborX="24987" custLinFactNeighborY="-102828">
        <dgm:presLayoutVars>
          <dgm:bulletEnabled val="1"/>
        </dgm:presLayoutVars>
      </dgm:prSet>
      <dgm:spPr/>
      <dgm:t>
        <a:bodyPr/>
        <a:lstStyle/>
        <a:p>
          <a:endParaRPr lang="en-GB"/>
        </a:p>
      </dgm:t>
    </dgm:pt>
  </dgm:ptLst>
  <dgm:cxnLst>
    <dgm:cxn modelId="{49555ABC-B7F3-486C-9354-C9DC827A5E26}" type="presOf" srcId="{68910EFB-FA45-4607-AAEA-9D83467B56F4}" destId="{52B24918-3905-4700-8553-7956D9C9A066}" srcOrd="0" destOrd="0" presId="urn:microsoft.com/office/officeart/2008/layout/CircularPictureCallout"/>
    <dgm:cxn modelId="{9ACB3F01-B703-4986-BE16-508CB0DCB051}" srcId="{68910EFB-FA45-4607-AAEA-9D83467B56F4}" destId="{C44B0AD4-2B40-46C0-9384-DA1988B70DCD}" srcOrd="0" destOrd="0" parTransId="{3C81AED4-1148-47BC-A44D-21DF5C6C5942}" sibTransId="{867C2B62-D950-4B89-8DF5-7761810F3F95}"/>
    <dgm:cxn modelId="{2046940E-7400-4F02-9FB7-B088F91CF80C}" type="presOf" srcId="{867C2B62-D950-4B89-8DF5-7761810F3F95}" destId="{F7F6E84E-F986-48A8-8087-5F1DD12901D8}" srcOrd="0" destOrd="0" presId="urn:microsoft.com/office/officeart/2008/layout/CircularPictureCallout"/>
    <dgm:cxn modelId="{32804A8E-720E-4575-BFF3-D82AC7735322}" type="presOf" srcId="{C44B0AD4-2B40-46C0-9384-DA1988B70DCD}" destId="{C4D7B32A-BC4F-4E89-8762-70046E5D0628}" srcOrd="0" destOrd="0" presId="urn:microsoft.com/office/officeart/2008/layout/CircularPictureCallout"/>
    <dgm:cxn modelId="{446B7371-869E-4FC2-9183-FF241E9E87E6}" type="presParOf" srcId="{52B24918-3905-4700-8553-7956D9C9A066}" destId="{8037BFC6-0173-4753-9DCE-6CF675D3A9CD}" srcOrd="0" destOrd="0" presId="urn:microsoft.com/office/officeart/2008/layout/CircularPictureCallout"/>
    <dgm:cxn modelId="{0A604974-7B40-48C7-BE9C-AE5BD1A54550}" type="presParOf" srcId="{8037BFC6-0173-4753-9DCE-6CF675D3A9CD}" destId="{0BCC02B2-C29D-4E58-8BAA-88B1B9636D57}" srcOrd="0" destOrd="0" presId="urn:microsoft.com/office/officeart/2008/layout/CircularPictureCallout"/>
    <dgm:cxn modelId="{025F749A-800C-46FB-B031-C4BDA220A897}" type="presParOf" srcId="{0BCC02B2-C29D-4E58-8BAA-88B1B9636D57}" destId="{F7F6E84E-F986-48A8-8087-5F1DD12901D8}" srcOrd="0" destOrd="0" presId="urn:microsoft.com/office/officeart/2008/layout/CircularPictureCallout"/>
    <dgm:cxn modelId="{DE331729-81C3-4F8E-942C-11249E4C7738}" type="presParOf" srcId="{8037BFC6-0173-4753-9DCE-6CF675D3A9CD}" destId="{C4D7B32A-BC4F-4E89-8762-70046E5D0628}"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0.13043</cdr:x>
      <cdr:y>0.25984</cdr:y>
    </cdr:from>
    <cdr:to>
      <cdr:x>0.92673</cdr:x>
      <cdr:y>0.33071</cdr:y>
    </cdr:to>
    <cdr:sp macro="" textlink="">
      <cdr:nvSpPr>
        <cdr:cNvPr id="5" name="TextBox 4"/>
        <cdr:cNvSpPr txBox="1"/>
      </cdr:nvSpPr>
      <cdr:spPr>
        <a:xfrm xmlns:a="http://schemas.openxmlformats.org/drawingml/2006/main">
          <a:off x="685800" y="838200"/>
          <a:ext cx="4186786" cy="22861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dirty="0" smtClean="0"/>
            <a:t>49% – Best-off subgroup outcome</a:t>
          </a:r>
          <a:endParaRPr lang="en-US" sz="1200" dirty="0"/>
        </a:p>
      </cdr:txBody>
    </cdr:sp>
  </cdr:relSizeAnchor>
  <cdr:relSizeAnchor xmlns:cdr="http://schemas.openxmlformats.org/drawingml/2006/chartDrawing">
    <cdr:from>
      <cdr:x>0.10145</cdr:x>
      <cdr:y>0.37795</cdr:y>
    </cdr:from>
    <cdr:to>
      <cdr:x>0.69565</cdr:x>
      <cdr:y>0.47244</cdr:y>
    </cdr:to>
    <cdr:sp macro="" textlink="">
      <cdr:nvSpPr>
        <cdr:cNvPr id="6" name="TextBox 1"/>
        <cdr:cNvSpPr txBox="1"/>
      </cdr:nvSpPr>
      <cdr:spPr>
        <a:xfrm xmlns:a="http://schemas.openxmlformats.org/drawingml/2006/main">
          <a:off x="533400" y="1219200"/>
          <a:ext cx="3124185" cy="30480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dirty="0" smtClean="0"/>
            <a:t>35% – Worst-off subgroup outcome</a:t>
          </a:r>
          <a:endParaRPr lang="en-US" sz="1200" dirty="0"/>
        </a:p>
      </cdr:txBody>
    </cdr:sp>
  </cdr:relSizeAnchor>
  <cdr:relSizeAnchor xmlns:cdr="http://schemas.openxmlformats.org/drawingml/2006/chartDrawing">
    <cdr:from>
      <cdr:x>0.68116</cdr:x>
      <cdr:y>0.44882</cdr:y>
    </cdr:from>
    <cdr:to>
      <cdr:x>0.99774</cdr:x>
      <cdr:y>0.54331</cdr:y>
    </cdr:to>
    <cdr:sp macro="" textlink="">
      <cdr:nvSpPr>
        <cdr:cNvPr id="7" name="TextBox 1"/>
        <cdr:cNvSpPr txBox="1"/>
      </cdr:nvSpPr>
      <cdr:spPr>
        <a:xfrm xmlns:a="http://schemas.openxmlformats.org/drawingml/2006/main">
          <a:off x="3581400" y="1447800"/>
          <a:ext cx="1664514" cy="30480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dirty="0"/>
            <a:t>Inequality Difference</a:t>
          </a:r>
        </a:p>
      </cdr:txBody>
    </cdr:sp>
  </cdr:relSizeAnchor>
</c:userShapes>
</file>

<file path=ppt/drawings/drawing2.xml><?xml version="1.0" encoding="utf-8"?>
<c:userShapes xmlns:c="http://schemas.openxmlformats.org/drawingml/2006/chart">
  <cdr:relSizeAnchor xmlns:cdr="http://schemas.openxmlformats.org/drawingml/2006/chartDrawing">
    <cdr:from>
      <cdr:x>0.14493</cdr:x>
      <cdr:y>0.23622</cdr:y>
    </cdr:from>
    <cdr:to>
      <cdr:x>0.94203</cdr:x>
      <cdr:y>0.35433</cdr:y>
    </cdr:to>
    <cdr:sp macro="" textlink="">
      <cdr:nvSpPr>
        <cdr:cNvPr id="5" name="TextBox 4"/>
        <cdr:cNvSpPr txBox="1"/>
      </cdr:nvSpPr>
      <cdr:spPr>
        <a:xfrm xmlns:a="http://schemas.openxmlformats.org/drawingml/2006/main">
          <a:off x="762000" y="762000"/>
          <a:ext cx="4191000" cy="3810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200" dirty="0" smtClean="0"/>
            <a:t>1.43 – Ratio Best-off subgroup: Worst-off subgroup</a:t>
          </a:r>
          <a:endParaRPr lang="en-US" sz="1200" dirty="0"/>
        </a:p>
      </cdr:txBody>
    </cdr:sp>
  </cdr:relSizeAnchor>
  <cdr:relSizeAnchor xmlns:cdr="http://schemas.openxmlformats.org/drawingml/2006/chartDrawing">
    <cdr:from>
      <cdr:x>0.14493</cdr:x>
      <cdr:y>0.37795</cdr:y>
    </cdr:from>
    <cdr:to>
      <cdr:x>0.71014</cdr:x>
      <cdr:y>0.49606</cdr:y>
    </cdr:to>
    <cdr:sp macro="" textlink="">
      <cdr:nvSpPr>
        <cdr:cNvPr id="8" name="TextBox 1"/>
        <cdr:cNvSpPr txBox="1"/>
      </cdr:nvSpPr>
      <cdr:spPr>
        <a:xfrm xmlns:a="http://schemas.openxmlformats.org/drawingml/2006/main">
          <a:off x="762000" y="1219200"/>
          <a:ext cx="2971800" cy="3810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200" dirty="0" smtClean="0"/>
            <a:t>1.00</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C65E29C-6BBD-47CE-AD2D-9F7B70CC1A74}" type="datetimeFigureOut">
              <a:rPr lang="en-GB" smtClean="0"/>
              <a:t>25/04/2017</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C42AAC-7079-45E5-96A6-75C77D428593}" type="slidenum">
              <a:rPr lang="en-GB" smtClean="0"/>
              <a:t>‹#›</a:t>
            </a:fld>
            <a:endParaRPr lang="en-GB"/>
          </a:p>
        </p:txBody>
      </p:sp>
    </p:spTree>
    <p:extLst>
      <p:ext uri="{BB962C8B-B14F-4D97-AF65-F5344CB8AC3E}">
        <p14:creationId xmlns:p14="http://schemas.microsoft.com/office/powerpoint/2010/main" val="89661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webinar, I will be introducing</a:t>
            </a:r>
            <a:r>
              <a:rPr lang="en-GB" baseline="0" dirty="0" smtClean="0"/>
              <a:t> you to the WHO core indicators of Age-friendliness. By the end, you can expect to know what the core indicators are, how they were developed, whether any communities have used them and what they’ve found, and also, how these core indicators can be helpful to you.</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1</a:t>
            </a:fld>
            <a:endParaRPr lang="en-GB"/>
          </a:p>
        </p:txBody>
      </p:sp>
    </p:spTree>
    <p:extLst>
      <p:ext uri="{BB962C8B-B14F-4D97-AF65-F5344CB8AC3E}">
        <p14:creationId xmlns:p14="http://schemas.microsoft.com/office/powerpoint/2010/main" val="409823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AFC core indicator guide presents</a:t>
            </a:r>
            <a:r>
              <a:rPr lang="en-GB" baseline="0" dirty="0" smtClean="0"/>
              <a:t> a framework for the selection of a local set of </a:t>
            </a:r>
            <a:r>
              <a:rPr lang="en-GB" baseline="0" dirty="0" err="1" smtClean="0"/>
              <a:t>age-friendly</a:t>
            </a:r>
            <a:r>
              <a:rPr lang="en-GB" baseline="0" dirty="0" smtClean="0"/>
              <a:t> city indicators. It is based on a conventional logic model that connects inputs to outputs to outcomes to impact because it is widely known and accepted. This serves as a framework for identifying core indicators that you could potentially measure depending on your objective. In the case of the AFC core indicators, we recognized that the inputs and the outputs, in other words the actual interventions may vary across contexts, but the outcomes they are trying to achieve in terms of creating an </a:t>
            </a:r>
            <a:r>
              <a:rPr lang="en-GB" baseline="0" dirty="0" err="1" smtClean="0"/>
              <a:t>age-friendly</a:t>
            </a:r>
            <a:r>
              <a:rPr lang="en-GB" baseline="0" dirty="0" smtClean="0"/>
              <a:t> environment and impacting wellbeing are more or less similar, so we focused the indicators on these outcomes and impact. </a:t>
            </a:r>
          </a:p>
          <a:p>
            <a:endParaRPr lang="en-GB" baseline="0" dirty="0" smtClean="0"/>
          </a:p>
          <a:p>
            <a:r>
              <a:rPr lang="en-GB" baseline="0" dirty="0" smtClean="0"/>
              <a:t>Remember, these are guidelines aimed at the global level, so to some extent we had to focus on the largest common denominators. But for a localized indicator set, it would be appropriate to include those that capture inputs and outputs as well.</a:t>
            </a:r>
            <a:endParaRPr lang="en-GB" dirty="0"/>
          </a:p>
        </p:txBody>
      </p:sp>
      <p:sp>
        <p:nvSpPr>
          <p:cNvPr id="4" name="Slide Number Placeholder 3"/>
          <p:cNvSpPr>
            <a:spLocks noGrp="1"/>
          </p:cNvSpPr>
          <p:nvPr>
            <p:ph type="sldNum" sz="quarter" idx="10"/>
          </p:nvPr>
        </p:nvSpPr>
        <p:spPr/>
        <p:txBody>
          <a:bodyPr/>
          <a:lstStyle/>
          <a:p>
            <a:fld id="{68391C87-4CA3-4534-8D35-A8D5EFA6D3AE}" type="slidenum">
              <a:rPr lang="en-GB" smtClean="0"/>
              <a:t>10</a:t>
            </a:fld>
            <a:endParaRPr lang="en-GB"/>
          </a:p>
        </p:txBody>
      </p:sp>
    </p:spTree>
    <p:extLst>
      <p:ext uri="{BB962C8B-B14F-4D97-AF65-F5344CB8AC3E}">
        <p14:creationId xmlns:p14="http://schemas.microsoft.com/office/powerpoint/2010/main" val="98823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here are the core indicators of Age-friendly Cities. You</a:t>
            </a:r>
            <a:r>
              <a:rPr lang="en-GB" baseline="0" dirty="0" smtClean="0"/>
              <a:t> can see that in addition to the indicators of the environment and the impact on wellbeing, we made sure to include measures of equity, that is, the extent to which the age-friendliness benefits all people fairly. </a:t>
            </a:r>
            <a:r>
              <a:rPr lang="en-GB" dirty="0" smtClean="0"/>
              <a:t>In the guide itself, we go</a:t>
            </a:r>
            <a:r>
              <a:rPr lang="en-GB" baseline="0" dirty="0" smtClean="0"/>
              <a:t> a step further to suggest specifications of how to measure each indicator, while at the same time emphasizing that the user should be feel encouraged to adapt the indicator specifications to their local context, especially if global comparability is not their primary concern.</a:t>
            </a:r>
            <a:endParaRPr lang="en-GB" dirty="0"/>
          </a:p>
        </p:txBody>
      </p:sp>
      <p:sp>
        <p:nvSpPr>
          <p:cNvPr id="4" name="Slide Number Placeholder 3"/>
          <p:cNvSpPr>
            <a:spLocks noGrp="1"/>
          </p:cNvSpPr>
          <p:nvPr>
            <p:ph type="sldNum" sz="quarter" idx="10"/>
          </p:nvPr>
        </p:nvSpPr>
        <p:spPr/>
        <p:txBody>
          <a:bodyPr/>
          <a:lstStyle/>
          <a:p>
            <a:fld id="{68391C87-4CA3-4534-8D35-A8D5EFA6D3AE}" type="slidenum">
              <a:rPr lang="en-GB" smtClean="0"/>
              <a:t>11</a:t>
            </a:fld>
            <a:endParaRPr lang="en-GB"/>
          </a:p>
        </p:txBody>
      </p:sp>
    </p:spTree>
    <p:extLst>
      <p:ext uri="{BB962C8B-B14F-4D97-AF65-F5344CB8AC3E}">
        <p14:creationId xmlns:p14="http://schemas.microsoft.com/office/powerpoint/2010/main" val="393568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developing the core indicators</a:t>
            </a:r>
            <a:r>
              <a:rPr lang="en-GB" baseline="0" dirty="0" smtClean="0"/>
              <a:t>, we wanted to make sure we built upon existing resources and past efforts – so as not to reinvent the wheel; we wanted to use an evidence-based approach; we also wanted to make sure they would be practical and feasible. We relied mostly on a top-down approach to identify the indicators from the literature and through expert consultations, while also incorporating some aspects of bottom-up feedback. </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12</a:t>
            </a:fld>
            <a:endParaRPr lang="en-GB"/>
          </a:p>
        </p:txBody>
      </p:sp>
    </p:spTree>
    <p:extLst>
      <p:ext uri="{BB962C8B-B14F-4D97-AF65-F5344CB8AC3E}">
        <p14:creationId xmlns:p14="http://schemas.microsoft.com/office/powerpoint/2010/main" val="82902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Specifically,</a:t>
            </a:r>
            <a:r>
              <a:rPr lang="en-GB" baseline="0" dirty="0" smtClean="0"/>
              <a:t> we started with a literature review and landscape analysis of existing indicator initiatives related to ageing, health and, to the extent possible, the urban environment, from around the world. At the time, in 2012, there were not many initiatives that specifically looked at Age-friendly Cities. Since then, there has been a surge of research on Age-friendly Cities and Communities which I wish we could have captured – but I guess you can say we were ahead of the curve! This initial review resulted in creating a pool of about 160 indicators.</a:t>
            </a:r>
            <a:endParaRPr lang="en-GB" dirty="0"/>
          </a:p>
        </p:txBody>
      </p:sp>
      <p:sp>
        <p:nvSpPr>
          <p:cNvPr id="4" name="Slide Number Placeholder 3"/>
          <p:cNvSpPr>
            <a:spLocks noGrp="1"/>
          </p:cNvSpPr>
          <p:nvPr>
            <p:ph type="sldNum" sz="quarter" idx="10"/>
          </p:nvPr>
        </p:nvSpPr>
        <p:spPr/>
        <p:txBody>
          <a:bodyPr/>
          <a:lstStyle/>
          <a:p>
            <a:fld id="{68391C87-4CA3-4534-8D35-A8D5EFA6D3AE}" type="slidenum">
              <a:rPr lang="en-GB" smtClean="0"/>
              <a:t>13</a:t>
            </a:fld>
            <a:endParaRPr lang="en-GB"/>
          </a:p>
        </p:txBody>
      </p:sp>
    </p:spTree>
    <p:extLst>
      <p:ext uri="{BB962C8B-B14F-4D97-AF65-F5344CB8AC3E}">
        <p14:creationId xmlns:p14="http://schemas.microsoft.com/office/powerpoint/2010/main" val="20696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then refined and narrowed down the core</a:t>
            </a:r>
            <a:r>
              <a:rPr lang="en-GB" baseline="0" dirty="0" smtClean="0"/>
              <a:t> indicators through an iterative process that began with an expert consultation, then a survey of potential end-users of the indicators (meaning local government officials) and another expert consultation after that. </a:t>
            </a:r>
            <a:endParaRPr lang="en-GB" dirty="0"/>
          </a:p>
        </p:txBody>
      </p:sp>
      <p:sp>
        <p:nvSpPr>
          <p:cNvPr id="4" name="Slide Number Placeholder 3"/>
          <p:cNvSpPr>
            <a:spLocks noGrp="1"/>
          </p:cNvSpPr>
          <p:nvPr>
            <p:ph type="sldNum" sz="quarter" idx="10"/>
          </p:nvPr>
        </p:nvSpPr>
        <p:spPr/>
        <p:txBody>
          <a:bodyPr/>
          <a:lstStyle/>
          <a:p>
            <a:fld id="{68391C87-4CA3-4534-8D35-A8D5EFA6D3AE}" type="slidenum">
              <a:rPr lang="en-GB" smtClean="0"/>
              <a:t>14</a:t>
            </a:fld>
            <a:endParaRPr lang="en-GB"/>
          </a:p>
        </p:txBody>
      </p:sp>
    </p:spTree>
    <p:extLst>
      <p:ext uri="{BB962C8B-B14F-4D97-AF65-F5344CB8AC3E}">
        <p14:creationId xmlns:p14="http://schemas.microsoft.com/office/powerpoint/2010/main" val="110742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During this process of indicator prioritization we considered the following criteria. It was important for us to engage scientific experts who could offer their knowledge about the technical characteristics of the indicators, while it was equally important to understand the perspective of local government officials and community members who would eventually use the indicators to make sure we prioritized indicators that would be feasible to measure and also socially accepted. </a:t>
            </a:r>
            <a:endParaRPr lang="en-GB" dirty="0"/>
          </a:p>
        </p:txBody>
      </p:sp>
      <p:sp>
        <p:nvSpPr>
          <p:cNvPr id="4" name="Slide Number Placeholder 3"/>
          <p:cNvSpPr>
            <a:spLocks noGrp="1"/>
          </p:cNvSpPr>
          <p:nvPr>
            <p:ph type="sldNum" sz="quarter" idx="10"/>
          </p:nvPr>
        </p:nvSpPr>
        <p:spPr/>
        <p:txBody>
          <a:bodyPr/>
          <a:lstStyle/>
          <a:p>
            <a:fld id="{68391C87-4CA3-4534-8D35-A8D5EFA6D3AE}" type="slidenum">
              <a:rPr lang="en-GB" smtClean="0"/>
              <a:t>15</a:t>
            </a:fld>
            <a:endParaRPr lang="en-GB"/>
          </a:p>
        </p:txBody>
      </p:sp>
    </p:spTree>
    <p:extLst>
      <p:ext uri="{BB962C8B-B14F-4D97-AF65-F5344CB8AC3E}">
        <p14:creationId xmlns:p14="http://schemas.microsoft.com/office/powerpoint/2010/main" val="64523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we prioritized the indicators, we struggled with many tensions and trade-offs. Should we prioritize indicators that are more universal or those that are more contextual? Should we err on the side of selecting more conventional indicators which are routinely measured, or should we select more aspirational indicators for which no data may exist yet? This is when we had to revisit and reconfirm the underlying concept we were trying to measure and the intended purpose and focus of the core indicators.</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16</a:t>
            </a:fld>
            <a:endParaRPr lang="en-GB"/>
          </a:p>
        </p:txBody>
      </p:sp>
    </p:spTree>
    <p:extLst>
      <p:ext uri="{BB962C8B-B14F-4D97-AF65-F5344CB8AC3E}">
        <p14:creationId xmlns:p14="http://schemas.microsoft.com/office/powerpoint/2010/main" val="1722404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a final step to ensure that the core indicators would have practical utility, we conducted a global pilot study in which we had 15 sites across the globe do a trial assessment of the core indicators. We purposefully selected a very diverse set of pilot sites – urban, rural, small, large, members of the Global Network or not, in various parts of the world. Hopefully you can relate to one or more of the pilot sites in one way or another. Due to time constraints, I cannot go into detail about how each of these pilot sites measured the indicators and what their experiences were like, but several examples of the indicator measurements performed by these pilot sites are included in the Annex of the indicator guide.</a:t>
            </a:r>
          </a:p>
        </p:txBody>
      </p:sp>
      <p:sp>
        <p:nvSpPr>
          <p:cNvPr id="4" name="Slide Number Placeholder 3"/>
          <p:cNvSpPr>
            <a:spLocks noGrp="1"/>
          </p:cNvSpPr>
          <p:nvPr>
            <p:ph type="sldNum" sz="quarter" idx="10"/>
          </p:nvPr>
        </p:nvSpPr>
        <p:spPr/>
        <p:txBody>
          <a:bodyPr/>
          <a:lstStyle/>
          <a:p>
            <a:fld id="{1DC42AAC-7079-45E5-96A6-75C77D428593}" type="slidenum">
              <a:rPr lang="en-GB" smtClean="0"/>
              <a:t>17</a:t>
            </a:fld>
            <a:endParaRPr lang="en-GB"/>
          </a:p>
        </p:txBody>
      </p:sp>
    </p:spTree>
    <p:extLst>
      <p:ext uri="{BB962C8B-B14F-4D97-AF65-F5344CB8AC3E}">
        <p14:creationId xmlns:p14="http://schemas.microsoft.com/office/powerpoint/2010/main" val="311282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each pilot site, we asked that they make</a:t>
            </a:r>
            <a:r>
              <a:rPr lang="en-GB" baseline="0" dirty="0" smtClean="0"/>
              <a:t> their best attempt to measure all core indicators, as well as some supplementary indicators. The guide suggests two possible ways of measuring each indicator – one that relies on administrative data, which often focus on objective characteristics of the environment, and the other that relies on surveys of older citizens that reveal perceptions. </a:t>
            </a:r>
          </a:p>
          <a:p>
            <a:endParaRPr lang="en-GB" baseline="0" dirty="0" smtClean="0"/>
          </a:p>
          <a:p>
            <a:r>
              <a:rPr lang="en-GB" baseline="0" dirty="0" smtClean="0"/>
              <a:t>[READ SLIDE]</a:t>
            </a:r>
          </a:p>
          <a:p>
            <a:endParaRPr lang="en-GB" baseline="0" dirty="0" smtClean="0"/>
          </a:p>
          <a:p>
            <a:r>
              <a:rPr lang="en-GB" baseline="0" dirty="0" smtClean="0"/>
              <a:t>Pilot sites were asked to measure the indicators using one or both of the definitions provided in the guide, or by adapting the definitions to the local context as appropriate, and using whatever data sources they had. They were encouraged to utilize existing data considering the time constraints and also to not create a major burden on them, but in many cases, surveys were actually carried out.</a:t>
            </a:r>
            <a:endParaRPr lang="en-US" dirty="0"/>
          </a:p>
        </p:txBody>
      </p:sp>
      <p:sp>
        <p:nvSpPr>
          <p:cNvPr id="4" name="Slide Number Placeholder 3"/>
          <p:cNvSpPr>
            <a:spLocks noGrp="1"/>
          </p:cNvSpPr>
          <p:nvPr>
            <p:ph type="sldNum" sz="quarter" idx="10"/>
          </p:nvPr>
        </p:nvSpPr>
        <p:spPr/>
        <p:txBody>
          <a:bodyPr/>
          <a:lstStyle/>
          <a:p>
            <a:fld id="{1DC42AAC-7079-45E5-96A6-75C77D428593}" type="slidenum">
              <a:rPr lang="en-GB" smtClean="0"/>
              <a:t>18</a:t>
            </a:fld>
            <a:endParaRPr lang="en-GB"/>
          </a:p>
        </p:txBody>
      </p:sp>
    </p:spTree>
    <p:extLst>
      <p:ext uri="{BB962C8B-B14F-4D97-AF65-F5344CB8AC3E}">
        <p14:creationId xmlns:p14="http://schemas.microsoft.com/office/powerpoint/2010/main" val="2071792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were very pleased to see that in most if not all pilot sites, community</a:t>
            </a:r>
            <a:r>
              <a:rPr lang="en-GB" baseline="0" dirty="0" smtClean="0"/>
              <a:t> members, including older adults, were engaged to discuss the relevance of the indicators in their local context as well as to make sense of the indicator assessment results. In this way we were able to incorporate some bottom-up feedback into our indicator selection, and more importantly, the pilot site teams were able to create a sense of ownership of the indicators among its community members.</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19</a:t>
            </a:fld>
            <a:endParaRPr lang="en-GB"/>
          </a:p>
        </p:txBody>
      </p:sp>
    </p:spTree>
    <p:extLst>
      <p:ext uri="{BB962C8B-B14F-4D97-AF65-F5344CB8AC3E}">
        <p14:creationId xmlns:p14="http://schemas.microsoft.com/office/powerpoint/2010/main" val="100005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I’ll begin</a:t>
            </a:r>
            <a:r>
              <a:rPr lang="en-GB" baseline="0" dirty="0" smtClean="0"/>
              <a:t> by providing a little bit of background on the WHO Age-friendly City and Community initiative. As you may know, WHO published a guide on Age-friendly Cities in 2007. The definition at the time was [see slide]. With the new public health framework of healthy ageing, presented in the WHO World Report on Ageing and Health in 2015, we might add an additional emphasis on optimizing people’s functional 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original guide was developed based on qualitative research in over 30 cities</a:t>
            </a:r>
            <a:r>
              <a:rPr lang="en-GB" baseline="0" dirty="0" smtClean="0"/>
              <a:t> around the world and it identifies 8 domains of urban policy which are essential to making cities more </a:t>
            </a:r>
            <a:r>
              <a:rPr lang="en-GB" baseline="0" dirty="0" err="1" smtClean="0"/>
              <a:t>age-friendly</a:t>
            </a:r>
            <a:r>
              <a:rPr lang="en-GB" baseline="0" dirty="0" smtClean="0"/>
              <a:t>. </a:t>
            </a:r>
          </a:p>
        </p:txBody>
      </p:sp>
      <p:sp>
        <p:nvSpPr>
          <p:cNvPr id="4" name="Slide Number Placeholder 3"/>
          <p:cNvSpPr>
            <a:spLocks noGrp="1"/>
          </p:cNvSpPr>
          <p:nvPr>
            <p:ph type="sldNum" sz="quarter" idx="10"/>
          </p:nvPr>
        </p:nvSpPr>
        <p:spPr/>
        <p:txBody>
          <a:bodyPr/>
          <a:lstStyle/>
          <a:p>
            <a:fld id="{1DC42AAC-7079-45E5-96A6-75C77D428593}" type="slidenum">
              <a:rPr lang="en-GB" smtClean="0"/>
              <a:t>2</a:t>
            </a:fld>
            <a:endParaRPr lang="en-GB"/>
          </a:p>
        </p:txBody>
      </p:sp>
    </p:spTree>
    <p:extLst>
      <p:ext uri="{BB962C8B-B14F-4D97-AF65-F5344CB8AC3E}">
        <p14:creationId xmlns:p14="http://schemas.microsoft.com/office/powerpoint/2010/main" val="348983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pilot test also revealed the typical tension or</a:t>
            </a:r>
            <a:r>
              <a:rPr lang="en-GB" baseline="0" dirty="0" smtClean="0"/>
              <a:t> inconsistency between objective characteristics of the environment reported by governments and perceptions of the environment reported by residents. This example here shows the case of measures of neighbourhood walkability in Bilbao, Spain. </a:t>
            </a:r>
          </a:p>
          <a:p>
            <a:endParaRPr lang="en-GB" baseline="0" dirty="0" smtClean="0"/>
          </a:p>
          <a:p>
            <a:r>
              <a:rPr lang="en-GB" baseline="0" dirty="0" smtClean="0"/>
              <a:t>[READ THE SLIDE]</a:t>
            </a:r>
          </a:p>
          <a:p>
            <a:endParaRPr lang="en-GB" baseline="0" dirty="0" smtClean="0"/>
          </a:p>
          <a:p>
            <a:r>
              <a:rPr lang="en-GB" baseline="0" dirty="0" smtClean="0"/>
              <a:t>This underscored the important issue of data validation or triangulation, and the different but equally valuable information offered by objective measures and perceived measures. </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20</a:t>
            </a:fld>
            <a:endParaRPr lang="en-GB"/>
          </a:p>
        </p:txBody>
      </p:sp>
    </p:spTree>
    <p:extLst>
      <p:ext uri="{BB962C8B-B14F-4D97-AF65-F5344CB8AC3E}">
        <p14:creationId xmlns:p14="http://schemas.microsoft.com/office/powerpoint/2010/main" val="220357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were also very pleased to find that the concept of equity, or equality in statistical terms, </a:t>
            </a:r>
            <a:r>
              <a:rPr lang="en-GB" baseline="0" dirty="0" smtClean="0"/>
              <a:t>was very much valued and appreciated by the pilot sites despite it being an abstract construct. Shown here is an example of how in one of the pilot sites, New Haven, USA, they measured the inequality in social participation of older people, as measured by their volunteer activity, using level of income as the stratification variable. The results showed there was a 14 percentage point difference between the participation rates among older people with an annual income of USD 30,000 or greater, and among those with less than USD 30,000. The participation rate was higher among those with a higher level of income. Based on these results, they were able to substantiate the gap that needs to be closed through </a:t>
            </a:r>
            <a:r>
              <a:rPr lang="en-GB" baseline="0" dirty="0" err="1" smtClean="0"/>
              <a:t>age-friendly</a:t>
            </a:r>
            <a:r>
              <a:rPr lang="en-GB" baseline="0" dirty="0" smtClean="0"/>
              <a:t> interventions. </a:t>
            </a:r>
          </a:p>
          <a:p>
            <a:endParaRPr lang="en-GB" baseline="0" dirty="0" smtClean="0"/>
          </a:p>
          <a:p>
            <a:r>
              <a:rPr lang="en-GB" baseline="0" dirty="0" smtClean="0"/>
              <a:t>Some of the other factors that were commonly examined for equity included gender, education and geographic area, like districts/neighbourhoods. While many of the pilot sites were limited in their capacity to actually calculate the measures of equity, they all expressed a strong desire to assess equity because of its value to society. You can find these and many more examples from the pilot sites in the Annex of the indicator guide.</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21</a:t>
            </a:fld>
            <a:endParaRPr lang="en-GB"/>
          </a:p>
        </p:txBody>
      </p:sp>
    </p:spTree>
    <p:extLst>
      <p:ext uri="{BB962C8B-B14F-4D97-AF65-F5344CB8AC3E}">
        <p14:creationId xmlns:p14="http://schemas.microsoft.com/office/powerpoint/2010/main" val="1094911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the pilot sites expressed that the evaluation exercise was a very positive experience with many benefits. [READ SLIDE]</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22</a:t>
            </a:fld>
            <a:endParaRPr lang="en-GB"/>
          </a:p>
        </p:txBody>
      </p:sp>
    </p:spTree>
    <p:extLst>
      <p:ext uri="{BB962C8B-B14F-4D97-AF65-F5344CB8AC3E}">
        <p14:creationId xmlns:p14="http://schemas.microsoft.com/office/powerpoint/2010/main" val="3229862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pilot study was a one-time effort, but it’s important for the communities to sustain their regular monitoring and evaluation activities. The key to sustainability are to tie the M&amp;E into existing structures, both in terms of collecting data as well as reporting and using the data. Partnership engagement is also key to sustainability, especially to survive government turnovers. Political champions are important, but their engagement may only last as long as they are in office, so other more sustainable partnerships with community-based organizations will be essential.</a:t>
            </a:r>
          </a:p>
          <a:p>
            <a:endParaRPr lang="en-GB" baseline="0" dirty="0" smtClean="0"/>
          </a:p>
          <a:p>
            <a:r>
              <a:rPr lang="en-GB" baseline="0" dirty="0" smtClean="0"/>
              <a:t>Age-friendly DC, in Washington DC, USA, provides a good example of how to ensure sustainability of an Age-friendly initiative, including indicator assessments. As a result of the pilot study, they identified several existing data sources in the community that include the relevant indicators; they have also integrated the WHO core indicators into their </a:t>
            </a:r>
            <a:r>
              <a:rPr lang="en-GB" baseline="0" dirty="0" err="1" smtClean="0"/>
              <a:t>Livability</a:t>
            </a:r>
            <a:r>
              <a:rPr lang="en-GB" baseline="0" dirty="0" smtClean="0"/>
              <a:t> Survey. Annual progress reports and Mayor’s achievement reports include the reports on the indicators. The indicators are also used to measure progress and outcomes of the first Age-friendly DC Strategic Plan for 2012-2016, and will serve as the baseline for the next Strategic Plan for 2018-2022.</a:t>
            </a:r>
            <a:endParaRPr lang="en-US" dirty="0"/>
          </a:p>
        </p:txBody>
      </p:sp>
      <p:sp>
        <p:nvSpPr>
          <p:cNvPr id="4" name="Slide Number Placeholder 3"/>
          <p:cNvSpPr>
            <a:spLocks noGrp="1"/>
          </p:cNvSpPr>
          <p:nvPr>
            <p:ph type="sldNum" sz="quarter" idx="10"/>
          </p:nvPr>
        </p:nvSpPr>
        <p:spPr/>
        <p:txBody>
          <a:bodyPr/>
          <a:lstStyle/>
          <a:p>
            <a:fld id="{1DC42AAC-7079-45E5-96A6-75C77D428593}" type="slidenum">
              <a:rPr lang="en-GB" smtClean="0"/>
              <a:t>23</a:t>
            </a:fld>
            <a:endParaRPr lang="en-GB"/>
          </a:p>
        </p:txBody>
      </p:sp>
    </p:spTree>
    <p:extLst>
      <p:ext uri="{BB962C8B-B14F-4D97-AF65-F5344CB8AC3E}">
        <p14:creationId xmlns:p14="http://schemas.microsoft.com/office/powerpoint/2010/main" val="1303385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conclusion, I’d like to summarize some of the ways in which the AFC core indicator guide can be useful to you. </a:t>
            </a:r>
          </a:p>
          <a:p>
            <a:endParaRPr lang="en-GB" baseline="0" dirty="0" smtClean="0"/>
          </a:p>
          <a:p>
            <a:r>
              <a:rPr lang="en-GB" baseline="0" dirty="0" smtClean="0"/>
              <a:t>[READ SLIDE]</a:t>
            </a:r>
          </a:p>
          <a:p>
            <a:endParaRPr lang="en-GB" baseline="0" dirty="0" smtClean="0"/>
          </a:p>
          <a:p>
            <a:r>
              <a:rPr lang="en-GB" baseline="0" dirty="0" smtClean="0"/>
              <a:t>Importantly, I do want to acknowledge that there are other Age-friendly City evaluation guides and tools that now exist, and that the WHO guide is not intended to supersede them. We hope that the guide can be used as a complement to other existing tools and resources to help you in your work. And together, it is our hope that we can build a stronger evidence base for promoting </a:t>
            </a:r>
            <a:r>
              <a:rPr lang="en-GB" baseline="0" dirty="0" err="1" smtClean="0"/>
              <a:t>age-friendly</a:t>
            </a:r>
            <a:r>
              <a:rPr lang="en-GB" baseline="0" dirty="0" smtClean="0"/>
              <a:t> environments.</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24</a:t>
            </a:fld>
            <a:endParaRPr lang="en-GB"/>
          </a:p>
        </p:txBody>
      </p:sp>
    </p:spTree>
    <p:extLst>
      <p:ext uri="{BB962C8B-B14F-4D97-AF65-F5344CB8AC3E}">
        <p14:creationId xmlns:p14="http://schemas.microsoft.com/office/powerpoint/2010/main" val="1719712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C42AAC-7079-45E5-96A6-75C77D428593}" type="slidenum">
              <a:rPr lang="en-GB" smtClean="0"/>
              <a:t>25</a:t>
            </a:fld>
            <a:endParaRPr lang="en-GB"/>
          </a:p>
        </p:txBody>
      </p:sp>
    </p:spTree>
    <p:extLst>
      <p:ext uri="{BB962C8B-B14F-4D97-AF65-F5344CB8AC3E}">
        <p14:creationId xmlns:p14="http://schemas.microsoft.com/office/powerpoint/2010/main" val="352939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2010, WHO</a:t>
            </a:r>
            <a:r>
              <a:rPr lang="en-GB" baseline="0" dirty="0" smtClean="0"/>
              <a:t> launched the Global Network of Age-friendly Cities and Communities to foster exchange of knowledge and experience between Age-friendly Cities worldwide and to be inclusive of all communities, urban or not. </a:t>
            </a:r>
            <a:r>
              <a:rPr lang="en-GB" dirty="0" smtClean="0"/>
              <a:t>As</a:t>
            </a:r>
            <a:r>
              <a:rPr lang="en-GB" baseline="0" dirty="0" smtClean="0"/>
              <a:t> of today, the Global Network has 400 member cities in 37 countries covering over 146 million people worldwide.</a:t>
            </a:r>
            <a:endParaRPr lang="en-GB" dirty="0"/>
          </a:p>
        </p:txBody>
      </p:sp>
      <p:sp>
        <p:nvSpPr>
          <p:cNvPr id="4" name="Slide Number Placeholder 3"/>
          <p:cNvSpPr>
            <a:spLocks noGrp="1"/>
          </p:cNvSpPr>
          <p:nvPr>
            <p:ph type="sldNum" sz="quarter" idx="10"/>
          </p:nvPr>
        </p:nvSpPr>
        <p:spPr/>
        <p:txBody>
          <a:bodyPr/>
          <a:lstStyle/>
          <a:p>
            <a:fld id="{68391C87-4CA3-4534-8D35-A8D5EFA6D3AE}" type="slidenum">
              <a:rPr lang="en-GB" smtClean="0"/>
              <a:t>3</a:t>
            </a:fld>
            <a:endParaRPr lang="en-GB"/>
          </a:p>
        </p:txBody>
      </p:sp>
    </p:spTree>
    <p:extLst>
      <p:ext uri="{BB962C8B-B14F-4D97-AF65-F5344CB8AC3E}">
        <p14:creationId xmlns:p14="http://schemas.microsoft.com/office/powerpoint/2010/main" val="186729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Members of the Global Network are asked to commit to a cycle of continuous improvement which includes a baseline assessment and the use of indicators to monitor progress. Ideally, the indicators should be carefully selected before the baseline assessment is conducted so that the same indicators can be tracked over time. At the same time, the baseline assessment can inform which indicators are better than others and should be included in a core indicator set.</a:t>
            </a:r>
          </a:p>
        </p:txBody>
      </p:sp>
      <p:sp>
        <p:nvSpPr>
          <p:cNvPr id="4" name="Slide Number Placeholder 3"/>
          <p:cNvSpPr>
            <a:spLocks noGrp="1"/>
          </p:cNvSpPr>
          <p:nvPr>
            <p:ph type="sldNum" sz="quarter" idx="10"/>
          </p:nvPr>
        </p:nvSpPr>
        <p:spPr/>
        <p:txBody>
          <a:bodyPr/>
          <a:lstStyle/>
          <a:p>
            <a:fld id="{68391C87-4CA3-4534-8D35-A8D5EFA6D3AE}" type="slidenum">
              <a:rPr lang="en-GB" smtClean="0"/>
              <a:t>4</a:t>
            </a:fld>
            <a:endParaRPr lang="en-GB"/>
          </a:p>
        </p:txBody>
      </p:sp>
    </p:spTree>
    <p:extLst>
      <p:ext uri="{BB962C8B-B14F-4D97-AF65-F5344CB8AC3E}">
        <p14:creationId xmlns:p14="http://schemas.microsoft.com/office/powerpoint/2010/main" val="186174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support network members in this process, as well as to offer a resource to other interested communities, WHO</a:t>
            </a:r>
            <a:r>
              <a:rPr lang="en-GB" baseline="0" dirty="0" smtClean="0"/>
              <a:t> developed guidance on using core indicators to measure the age-friendliness of cities. The guide was published in 2015 and it describes a framework for selecting a local indicator set, as well as a set of core indicators which cover the domains of physical environment, social environment, impact and equity. I’ll explain the core indicators in more detail later. </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5</a:t>
            </a:fld>
            <a:endParaRPr lang="en-GB"/>
          </a:p>
        </p:txBody>
      </p:sp>
    </p:spTree>
    <p:extLst>
      <p:ext uri="{BB962C8B-B14F-4D97-AF65-F5344CB8AC3E}">
        <p14:creationId xmlns:p14="http://schemas.microsoft.com/office/powerpoint/2010/main" val="259181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are indicators needed anyway? Indicators are </a:t>
            </a:r>
            <a:r>
              <a:rPr lang="en-US" dirty="0" smtClean="0"/>
              <a:t>succinct measures which describe a complex phenomenon. A few good indicators should be able to provide a fairly comprehensive picture without unnecessary detail. They</a:t>
            </a:r>
            <a:r>
              <a:rPr lang="en-US" baseline="0" dirty="0" smtClean="0"/>
              <a:t> are helpful for establishing a common understanding about a concept which could have multiple interpretations; they are useful for setting goals and targets, monitoring change over time, fostering accountability and benchmarking. Therefore, indicators are often a key component of evaluation, and while qualitative assessments of indicators can also be used, it’s most common to have quantifiable indicators.</a:t>
            </a:r>
            <a:endParaRPr lang="en-GB" dirty="0"/>
          </a:p>
        </p:txBody>
      </p:sp>
      <p:sp>
        <p:nvSpPr>
          <p:cNvPr id="4" name="Slide Number Placeholder 3"/>
          <p:cNvSpPr>
            <a:spLocks noGrp="1"/>
          </p:cNvSpPr>
          <p:nvPr>
            <p:ph type="sldNum" sz="quarter" idx="10"/>
          </p:nvPr>
        </p:nvSpPr>
        <p:spPr/>
        <p:txBody>
          <a:bodyPr/>
          <a:lstStyle/>
          <a:p>
            <a:fld id="{68391C87-4CA3-4534-8D35-A8D5EFA6D3AE}" type="slidenum">
              <a:rPr lang="en-GB" smtClean="0"/>
              <a:t>6</a:t>
            </a:fld>
            <a:endParaRPr lang="en-GB"/>
          </a:p>
        </p:txBody>
      </p:sp>
    </p:spTree>
    <p:extLst>
      <p:ext uri="{BB962C8B-B14F-4D97-AF65-F5344CB8AC3E}">
        <p14:creationId xmlns:p14="http://schemas.microsoft.com/office/powerpoint/2010/main" val="101496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many possible purposes for evaluation. It might be to measure achievement, or to enable benchmarking. The purpose then influences the evaluation approach and the indicators to be measured. If the purpose is to advance scientific knowledge, it would be important to measure factors that can explain what makes a community </a:t>
            </a:r>
            <a:r>
              <a:rPr lang="en-GB" baseline="0" dirty="0" err="1" smtClean="0"/>
              <a:t>age-friendly</a:t>
            </a:r>
            <a:r>
              <a:rPr lang="en-GB" baseline="0" dirty="0" smtClean="0"/>
              <a:t>, as well as the causal effects of age-friendliness on health and wellbeing outcomes. Whereas if the objective is to inform programme planning and management, it would be important to monitor things like the use of resources and the population reach or coverage of interventions.</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7</a:t>
            </a:fld>
            <a:endParaRPr lang="en-GB"/>
          </a:p>
        </p:txBody>
      </p:sp>
    </p:spTree>
    <p:extLst>
      <p:ext uri="{BB962C8B-B14F-4D97-AF65-F5344CB8AC3E}">
        <p14:creationId xmlns:p14="http://schemas.microsoft.com/office/powerpoint/2010/main" val="343827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case of the</a:t>
            </a:r>
            <a:r>
              <a:rPr lang="en-GB" baseline="0" dirty="0" smtClean="0"/>
              <a:t> WHO AFC core indicators, there was a dual focus. On one hand we want to enable benchmarking and comparisons, while on the other hand we wanted to make it useful for local policy and programme development. A secondary priority was to advance research in this field. As a result, we aimed to establish some degree of standardization and comparability of the indicators, while also ensuring flexibility of the indicators to allow local adaptation.</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8</a:t>
            </a:fld>
            <a:endParaRPr lang="en-GB"/>
          </a:p>
        </p:txBody>
      </p:sp>
    </p:spTree>
    <p:extLst>
      <p:ext uri="{BB962C8B-B14F-4D97-AF65-F5344CB8AC3E}">
        <p14:creationId xmlns:p14="http://schemas.microsoft.com/office/powerpoint/2010/main" val="45030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issue is whether the </a:t>
            </a:r>
            <a:r>
              <a:rPr lang="en-GB" baseline="0" dirty="0" smtClean="0"/>
              <a:t>focus of the evaluation is on process or outcome. Ideally, you want to capture both. But what’s important is to make the distinction clear between the two, the means and the end. Outcome-oriented evaluation would focus on goals/targets and benchmarking, whereas process-oriented evaluation would focus more on monitoring progress and process, ensuring fidelity of implementation and such. </a:t>
            </a:r>
            <a:endParaRPr lang="en-GB" dirty="0"/>
          </a:p>
        </p:txBody>
      </p:sp>
      <p:sp>
        <p:nvSpPr>
          <p:cNvPr id="4" name="Slide Number Placeholder 3"/>
          <p:cNvSpPr>
            <a:spLocks noGrp="1"/>
          </p:cNvSpPr>
          <p:nvPr>
            <p:ph type="sldNum" sz="quarter" idx="10"/>
          </p:nvPr>
        </p:nvSpPr>
        <p:spPr/>
        <p:txBody>
          <a:bodyPr/>
          <a:lstStyle/>
          <a:p>
            <a:fld id="{1DC42AAC-7079-45E5-96A6-75C77D428593}" type="slidenum">
              <a:rPr lang="en-GB" smtClean="0"/>
              <a:t>9</a:t>
            </a:fld>
            <a:endParaRPr lang="en-GB"/>
          </a:p>
        </p:txBody>
      </p:sp>
    </p:spTree>
    <p:extLst>
      <p:ext uri="{BB962C8B-B14F-4D97-AF65-F5344CB8AC3E}">
        <p14:creationId xmlns:p14="http://schemas.microsoft.com/office/powerpoint/2010/main" val="254425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1B74A1-02C9-4744-BDA6-FEFF522DF77F}" type="datetimeFigureOut">
              <a:rPr lang="en-GB" smtClean="0"/>
              <a:t>25/04/2017</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1E67A-73E2-4405-AAAF-94C7A692E01F}"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1B74A1-02C9-4744-BDA6-FEFF522DF77F}"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E1E67A-73E2-4405-AAAF-94C7A692E01F}"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9E1E67A-73E2-4405-AAAF-94C7A692E01F}"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1B74A1-02C9-4744-BDA6-FEFF522DF77F}"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1B74A1-02C9-4744-BDA6-FEFF522DF77F}"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09E1E67A-73E2-4405-AAAF-94C7A692E01F}"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241B74A1-02C9-4744-BDA6-FEFF522DF77F}" type="datetimeFigureOut">
              <a:rPr lang="en-GB" smtClean="0"/>
              <a:t>25/04/2017</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1E67A-73E2-4405-AAAF-94C7A692E01F}"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41B74A1-02C9-4744-BDA6-FEFF522DF77F}"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E1E67A-73E2-4405-AAAF-94C7A692E01F}"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1B74A1-02C9-4744-BDA6-FEFF522DF77F}" type="datetimeFigureOut">
              <a:rPr lang="en-GB" smtClean="0"/>
              <a:t>25/04/2017</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1E67A-73E2-4405-AAAF-94C7A692E01F}"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1B74A1-02C9-4744-BDA6-FEFF522DF77F}"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09E1E67A-73E2-4405-AAAF-94C7A692E01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41B74A1-02C9-4744-BDA6-FEFF522DF77F}"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1E67A-73E2-4405-AAAF-94C7A692E01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1E67A-73E2-4405-AAAF-94C7A692E01F}"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41B74A1-02C9-4744-BDA6-FEFF522DF77F}" type="datetimeFigureOut">
              <a:rPr lang="en-GB" smtClean="0"/>
              <a:t>25/04/2017</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9E1E67A-73E2-4405-AAAF-94C7A692E01F}"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41B74A1-02C9-4744-BDA6-FEFF522DF77F}" type="datetimeFigureOut">
              <a:rPr lang="en-GB" smtClean="0"/>
              <a:t>25/04/2017</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41B74A1-02C9-4744-BDA6-FEFF522DF77F}" type="datetimeFigureOut">
              <a:rPr lang="en-GB" smtClean="0"/>
              <a:t>25/04/2017</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1E67A-73E2-4405-AAAF-94C7A692E01F}"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4.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81000"/>
            <a:ext cx="8208912" cy="1752600"/>
          </a:xfrm>
        </p:spPr>
        <p:txBody>
          <a:bodyPr>
            <a:normAutofit/>
          </a:bodyPr>
          <a:lstStyle/>
          <a:p>
            <a:r>
              <a:rPr lang="en-GB" cap="small" dirty="0" smtClean="0"/>
              <a:t>WHO Core Indicators of </a:t>
            </a:r>
            <a:br>
              <a:rPr lang="en-GB" cap="small" dirty="0" smtClean="0"/>
            </a:br>
            <a:r>
              <a:rPr lang="en-GB" cap="small" dirty="0" smtClean="0"/>
              <a:t>Age-friendliness</a:t>
            </a:r>
            <a:endParaRPr lang="en-GB" dirty="0"/>
          </a:p>
        </p:txBody>
      </p:sp>
      <p:sp>
        <p:nvSpPr>
          <p:cNvPr id="4" name="Subtitle 3"/>
          <p:cNvSpPr>
            <a:spLocks noGrp="1"/>
          </p:cNvSpPr>
          <p:nvPr>
            <p:ph type="subTitle" idx="1"/>
          </p:nvPr>
        </p:nvSpPr>
        <p:spPr/>
        <p:txBody>
          <a:bodyPr>
            <a:normAutofit/>
          </a:bodyPr>
          <a:lstStyle/>
          <a:p>
            <a:r>
              <a:rPr lang="en-GB" sz="2000" dirty="0" smtClean="0"/>
              <a:t>Megumi Kano, DR.P.H.</a:t>
            </a:r>
          </a:p>
          <a:p>
            <a:endParaRPr lang="en-GB" sz="2000" dirty="0" smtClean="0"/>
          </a:p>
          <a:p>
            <a:r>
              <a:rPr lang="en-GB" sz="1700" dirty="0" smtClean="0"/>
              <a:t>Technical Officer</a:t>
            </a:r>
          </a:p>
          <a:p>
            <a:r>
              <a:rPr lang="en-GB" sz="1700" dirty="0" smtClean="0"/>
              <a:t>WHO Centre for Health Development</a:t>
            </a:r>
          </a:p>
          <a:p>
            <a:r>
              <a:rPr lang="en-GB" sz="1700" dirty="0" smtClean="0"/>
              <a:t>Kobe, Japan</a:t>
            </a:r>
            <a:endParaRPr lang="en-GB" sz="2000" dirty="0" smtClean="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460778"/>
            <a:ext cx="3317751" cy="1806430"/>
          </a:xfrm>
          <a:prstGeom prst="rect">
            <a:avLst/>
          </a:prstGeom>
        </p:spPr>
      </p:pic>
    </p:spTree>
    <p:extLst>
      <p:ext uri="{BB962C8B-B14F-4D97-AF65-F5344CB8AC3E}">
        <p14:creationId xmlns:p14="http://schemas.microsoft.com/office/powerpoint/2010/main" val="3891786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566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32656"/>
            <a:ext cx="8229600" cy="864096"/>
          </a:xfrm>
          <a:solidFill>
            <a:schemeClr val="bg1"/>
          </a:solidFill>
        </p:spPr>
        <p:txBody>
          <a:bodyPr>
            <a:normAutofit fontScale="90000"/>
          </a:bodyPr>
          <a:lstStyle/>
          <a:p>
            <a:r>
              <a:rPr lang="en-GB" dirty="0" smtClean="0"/>
              <a:t>Framework for selecting local AFC indicator set</a:t>
            </a:r>
            <a:br>
              <a:rPr lang="en-GB" dirty="0" smtClean="0"/>
            </a:b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13683" y="1611053"/>
            <a:ext cx="5832647" cy="442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3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16632"/>
            <a:ext cx="8534400" cy="758952"/>
          </a:xfrm>
        </p:spPr>
        <p:txBody>
          <a:bodyPr/>
          <a:lstStyle/>
          <a:p>
            <a:r>
              <a:rPr lang="en-GB" b="1" dirty="0" smtClean="0"/>
              <a:t>Age-friendly City Core Indicators</a:t>
            </a:r>
            <a:endParaRPr lang="en-GB"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980729"/>
            <a:ext cx="8928992"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23528" y="764702"/>
            <a:ext cx="8640960" cy="18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7505" y="1799469"/>
            <a:ext cx="4968551"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15292" y="967835"/>
            <a:ext cx="1656184" cy="39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83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6" presetClass="entr" presetSubtype="2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 presetClass="exit" presetSubtype="0" fill="hold"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issues for development process</a:t>
            </a:r>
            <a:endParaRPr lang="en-GB" dirty="0"/>
          </a:p>
        </p:txBody>
      </p:sp>
      <p:sp>
        <p:nvSpPr>
          <p:cNvPr id="3" name="Content Placeholder 2"/>
          <p:cNvSpPr>
            <a:spLocks noGrp="1"/>
          </p:cNvSpPr>
          <p:nvPr>
            <p:ph sz="quarter" idx="1"/>
          </p:nvPr>
        </p:nvSpPr>
        <p:spPr>
          <a:xfrm>
            <a:off x="899592" y="1844824"/>
            <a:ext cx="7906080" cy="4254224"/>
          </a:xfrm>
        </p:spPr>
        <p:txBody>
          <a:bodyPr/>
          <a:lstStyle/>
          <a:p>
            <a:r>
              <a:rPr lang="en-GB" dirty="0" smtClean="0"/>
              <a:t>Build on existing resources</a:t>
            </a:r>
          </a:p>
          <a:p>
            <a:r>
              <a:rPr lang="en-GB" dirty="0" smtClean="0"/>
              <a:t>Consider scientific evidence</a:t>
            </a:r>
          </a:p>
          <a:p>
            <a:r>
              <a:rPr lang="en-GB" dirty="0" smtClean="0"/>
              <a:t>Consider practical utility and feasibility</a:t>
            </a:r>
          </a:p>
          <a:p>
            <a:r>
              <a:rPr lang="en-GB" dirty="0" smtClean="0"/>
              <a:t>Mostly relying on a top-down approach but incorporating some bottom-up feedback</a:t>
            </a:r>
          </a:p>
          <a:p>
            <a:endParaRPr lang="en-GB" dirty="0"/>
          </a:p>
        </p:txBody>
      </p:sp>
    </p:spTree>
    <p:extLst>
      <p:ext uri="{BB962C8B-B14F-4D97-AF65-F5344CB8AC3E}">
        <p14:creationId xmlns:p14="http://schemas.microsoft.com/office/powerpoint/2010/main" val="218785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1" y="332656"/>
            <a:ext cx="8534400" cy="758952"/>
          </a:xfrm>
        </p:spPr>
        <p:txBody>
          <a:bodyPr>
            <a:normAutofit fontScale="90000"/>
          </a:bodyPr>
          <a:lstStyle/>
          <a:p>
            <a:r>
              <a:rPr lang="en-GB" dirty="0" smtClean="0"/>
              <a:t>Global landscape review of relevant </a:t>
            </a:r>
            <a:br>
              <a:rPr lang="en-GB" dirty="0" smtClean="0"/>
            </a:br>
            <a:r>
              <a:rPr lang="en-GB" dirty="0" smtClean="0"/>
              <a:t>indicator initiatives in 2012</a:t>
            </a:r>
            <a:endParaRPr lang="en-GB" dirty="0"/>
          </a:p>
        </p:txBody>
      </p:sp>
      <p:pic>
        <p:nvPicPr>
          <p:cNvPr id="4" name="Picture 3" descr="world ma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41385"/>
            <a:ext cx="9144000" cy="5416615"/>
          </a:xfrm>
          <a:prstGeom prst="rect">
            <a:avLst/>
          </a:prstGeom>
        </p:spPr>
      </p:pic>
      <p:sp>
        <p:nvSpPr>
          <p:cNvPr id="5" name="TextBox 4"/>
          <p:cNvSpPr txBox="1"/>
          <p:nvPr/>
        </p:nvSpPr>
        <p:spPr>
          <a:xfrm>
            <a:off x="3712048" y="1869361"/>
            <a:ext cx="2318464" cy="430887"/>
          </a:xfrm>
          <a:prstGeom prst="rect">
            <a:avLst/>
          </a:prstGeom>
          <a:solidFill>
            <a:srgbClr val="F7901E">
              <a:lumMod val="20000"/>
              <a:lumOff val="80000"/>
            </a:srgbClr>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WHO European Healthy Cities </a:t>
            </a:r>
            <a:r>
              <a:rPr kumimoji="0" lang="en-US" sz="1100" b="0" i="0" u="none" strike="noStrike" kern="0" cap="none" spc="0" normalizeH="0" baseline="0" noProof="0" dirty="0" err="1" smtClean="0">
                <a:ln>
                  <a:noFill/>
                </a:ln>
                <a:solidFill>
                  <a:sysClr val="windowText" lastClr="000000"/>
                </a:solidFill>
                <a:effectLst/>
                <a:uLnTx/>
                <a:uFillTx/>
              </a:rPr>
              <a:t>Subnetwork</a:t>
            </a:r>
            <a:r>
              <a:rPr kumimoji="0" lang="en-US" sz="1100" b="0" i="0" u="none" strike="noStrike" kern="0" cap="none" spc="0" normalizeH="0" baseline="0" noProof="0" dirty="0" smtClean="0">
                <a:ln>
                  <a:noFill/>
                </a:ln>
                <a:solidFill>
                  <a:sysClr val="windowText" lastClr="000000"/>
                </a:solidFill>
                <a:effectLst/>
                <a:uLnTx/>
                <a:uFillTx/>
              </a:rPr>
              <a:t> on Healthy Aging</a:t>
            </a:r>
            <a:endParaRPr kumimoji="0" lang="en-US" sz="11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7452319" y="2852935"/>
            <a:ext cx="1136039" cy="261610"/>
          </a:xfrm>
          <a:prstGeom prst="rect">
            <a:avLst/>
          </a:prstGeom>
          <a:solidFill>
            <a:srgbClr val="0080FF"/>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JAGES HEART</a:t>
            </a:r>
            <a:endParaRPr kumimoji="0" lang="en-US" sz="1100" b="0" i="0" u="none" strike="noStrike" kern="0" cap="none" spc="0" normalizeH="0" baseline="0" noProof="0" dirty="0">
              <a:ln>
                <a:noFill/>
              </a:ln>
              <a:solidFill>
                <a:sysClr val="windowText" lastClr="000000"/>
              </a:solidFill>
              <a:effectLst/>
              <a:uLnTx/>
              <a:uFillTx/>
            </a:endParaRPr>
          </a:p>
        </p:txBody>
      </p:sp>
      <p:sp>
        <p:nvSpPr>
          <p:cNvPr id="7" name="TextBox 6"/>
          <p:cNvSpPr txBox="1"/>
          <p:nvPr/>
        </p:nvSpPr>
        <p:spPr>
          <a:xfrm>
            <a:off x="4355976" y="5502423"/>
            <a:ext cx="1584176" cy="430887"/>
          </a:xfrm>
          <a:prstGeom prst="rect">
            <a:avLst/>
          </a:prstGeom>
          <a:solidFill>
            <a:srgbClr val="A3A101"/>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WHO MDS on Aging in Sub-Saharan Africa</a:t>
            </a:r>
            <a:endParaRPr kumimoji="0" lang="en-US" sz="11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312304" y="1787952"/>
            <a:ext cx="1837360" cy="430887"/>
          </a:xfrm>
          <a:prstGeom prst="rect">
            <a:avLst/>
          </a:prstGeom>
          <a:solidFill>
            <a:srgbClr val="CCFFCC"/>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Canada Mortgage and Housing Corporation</a:t>
            </a:r>
            <a:endParaRPr kumimoji="0" lang="en-US" sz="1100" b="0" i="0" u="none" strike="noStrike" kern="0" cap="none" spc="0" normalizeH="0" baseline="0" noProof="0" dirty="0">
              <a:ln>
                <a:noFill/>
              </a:ln>
              <a:solidFill>
                <a:sysClr val="windowText" lastClr="000000"/>
              </a:solidFill>
              <a:effectLst/>
              <a:uLnTx/>
              <a:uFillTx/>
            </a:endParaRPr>
          </a:p>
        </p:txBody>
      </p:sp>
      <p:sp>
        <p:nvSpPr>
          <p:cNvPr id="9" name="TextBox 8"/>
          <p:cNvSpPr txBox="1"/>
          <p:nvPr/>
        </p:nvSpPr>
        <p:spPr>
          <a:xfrm>
            <a:off x="4276348" y="2331026"/>
            <a:ext cx="2448272" cy="430887"/>
          </a:xfrm>
          <a:prstGeom prst="rect">
            <a:avLst/>
          </a:prstGeom>
          <a:solidFill>
            <a:srgbClr val="F7901E">
              <a:lumMod val="20000"/>
              <a:lumOff val="80000"/>
            </a:srgbClr>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Mainstreaming Aging: Indicators to monitor implementation</a:t>
            </a:r>
            <a:endParaRPr kumimoji="0" lang="en-US" sz="1100" b="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7164288" y="6205248"/>
            <a:ext cx="1749792" cy="430887"/>
          </a:xfrm>
          <a:prstGeom prst="rect">
            <a:avLst/>
          </a:prstGeom>
          <a:solidFill>
            <a:srgbClr val="0080FF"/>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Positive aging indicators: New Zealand</a:t>
            </a:r>
            <a:endParaRPr kumimoji="0" lang="en-US" sz="110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3788906" y="3255367"/>
            <a:ext cx="1608522" cy="430887"/>
          </a:xfrm>
          <a:prstGeom prst="rect">
            <a:avLst/>
          </a:prstGeom>
          <a:solidFill>
            <a:srgbClr val="A3A101"/>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Aging in the Arab countries: UNESCWA</a:t>
            </a:r>
            <a:endParaRPr kumimoji="0" lang="en-US" sz="1100" b="0" i="0" u="none" strike="noStrike" kern="0" cap="none" spc="0" normalizeH="0" baseline="0" noProof="0" dirty="0">
              <a:ln>
                <a:noFill/>
              </a:ln>
              <a:solidFill>
                <a:sysClr val="windowText" lastClr="000000"/>
              </a:solidFill>
              <a:effectLst/>
              <a:uLnTx/>
              <a:uFillTx/>
            </a:endParaRPr>
          </a:p>
        </p:txBody>
      </p:sp>
      <p:sp>
        <p:nvSpPr>
          <p:cNvPr id="12" name="TextBox 11"/>
          <p:cNvSpPr txBox="1"/>
          <p:nvPr/>
        </p:nvSpPr>
        <p:spPr>
          <a:xfrm>
            <a:off x="1752600" y="3886200"/>
            <a:ext cx="1677784" cy="430887"/>
          </a:xfrm>
          <a:prstGeom prst="rect">
            <a:avLst/>
          </a:prstGeom>
          <a:solidFill>
            <a:srgbClr val="A3A101"/>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Population aging in the Caribbean: UNECLAC</a:t>
            </a:r>
            <a:endParaRPr kumimoji="0" lang="en-US" sz="11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1867149" y="3233184"/>
            <a:ext cx="1760552" cy="430887"/>
          </a:xfrm>
          <a:prstGeom prst="rect">
            <a:avLst/>
          </a:prstGeom>
          <a:solidFill>
            <a:srgbClr val="FF6666"/>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World Population Aging: UNDESA</a:t>
            </a:r>
            <a:endParaRPr kumimoji="0" lang="en-US" sz="1100" b="0" i="0" u="none" strike="noStrike" kern="0" cap="none" spc="0" normalizeH="0" baseline="0" noProof="0" dirty="0">
              <a:ln>
                <a:noFill/>
              </a:ln>
              <a:solidFill>
                <a:sysClr val="windowText" lastClr="000000"/>
              </a:solidFill>
              <a:effectLst/>
              <a:uLnTx/>
              <a:uFillTx/>
            </a:endParaRPr>
          </a:p>
        </p:txBody>
      </p:sp>
      <p:sp>
        <p:nvSpPr>
          <p:cNvPr id="14" name="TextBox 13"/>
          <p:cNvSpPr txBox="1"/>
          <p:nvPr/>
        </p:nvSpPr>
        <p:spPr>
          <a:xfrm>
            <a:off x="5397428" y="3670756"/>
            <a:ext cx="1766860" cy="430887"/>
          </a:xfrm>
          <a:prstGeom prst="rect">
            <a:avLst/>
          </a:prstGeom>
          <a:solidFill>
            <a:srgbClr val="A3A101"/>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Demographic prognosis for South Asia: UNFPA</a:t>
            </a:r>
            <a:endParaRPr kumimoji="0" lang="en-US" sz="1100" b="0"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a:off x="3177305" y="2474605"/>
            <a:ext cx="1099043" cy="430887"/>
          </a:xfrm>
          <a:prstGeom prst="rect">
            <a:avLst/>
          </a:prstGeom>
          <a:solidFill>
            <a:srgbClr val="FF6666"/>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WHO SAGE-INDEPTH</a:t>
            </a:r>
            <a:endParaRPr kumimoji="0" lang="en-US" sz="11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31982" y="2690048"/>
            <a:ext cx="1392993" cy="430887"/>
          </a:xfrm>
          <a:prstGeom prst="rect">
            <a:avLst/>
          </a:prstGeom>
          <a:solidFill>
            <a:srgbClr val="CCFFCC"/>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Older Americans Report: USA</a:t>
            </a:r>
            <a:endParaRPr kumimoji="0" lang="en-US" sz="1100" b="0" i="0" u="none" strike="noStrike" kern="0" cap="none" spc="0" normalizeH="0" baseline="0" noProof="0" dirty="0">
              <a:ln>
                <a:noFill/>
              </a:ln>
              <a:solidFill>
                <a:sysClr val="windowText" lastClr="000000"/>
              </a:solidFill>
              <a:effectLst/>
              <a:uLnTx/>
              <a:uFillTx/>
            </a:endParaRPr>
          </a:p>
        </p:txBody>
      </p:sp>
      <p:sp>
        <p:nvSpPr>
          <p:cNvPr id="17" name="TextBox 16"/>
          <p:cNvSpPr txBox="1"/>
          <p:nvPr/>
        </p:nvSpPr>
        <p:spPr>
          <a:xfrm>
            <a:off x="765085" y="2259161"/>
            <a:ext cx="1601291" cy="430887"/>
          </a:xfrm>
          <a:prstGeom prst="rect">
            <a:avLst/>
          </a:prstGeom>
          <a:solidFill>
            <a:srgbClr val="CCFFCC"/>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Aging and disability: CCDS</a:t>
            </a:r>
            <a:endParaRPr kumimoji="0" lang="en-US" sz="1100" b="0" i="0" u="none" strike="noStrike" kern="0" cap="none" spc="0" normalizeH="0" baseline="0" noProof="0" dirty="0">
              <a:ln>
                <a:noFill/>
              </a:ln>
              <a:solidFill>
                <a:sysClr val="windowText" lastClr="000000"/>
              </a:solidFill>
              <a:effectLst/>
              <a:uLnTx/>
              <a:uFillTx/>
            </a:endParaRPr>
          </a:p>
        </p:txBody>
      </p:sp>
      <p:sp>
        <p:nvSpPr>
          <p:cNvPr id="18" name="TextBox 17"/>
          <p:cNvSpPr txBox="1"/>
          <p:nvPr/>
        </p:nvSpPr>
        <p:spPr>
          <a:xfrm>
            <a:off x="1939272" y="1854954"/>
            <a:ext cx="1772776" cy="430887"/>
          </a:xfrm>
          <a:prstGeom prst="rect">
            <a:avLst/>
          </a:prstGeom>
          <a:solidFill>
            <a:srgbClr val="CCFFCC"/>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Report on state of public health in Canada: CPHO</a:t>
            </a:r>
            <a:endParaRPr kumimoji="0" lang="en-US" sz="1100" b="0" i="0" u="none" strike="noStrike" kern="0" cap="none" spc="0" normalizeH="0" baseline="0" noProof="0" dirty="0">
              <a:ln>
                <a:noFill/>
              </a:ln>
              <a:solidFill>
                <a:sysClr val="windowText" lastClr="000000"/>
              </a:solidFill>
              <a:effectLst/>
              <a:uLnTx/>
              <a:uFillTx/>
            </a:endParaRPr>
          </a:p>
        </p:txBody>
      </p:sp>
      <p:sp>
        <p:nvSpPr>
          <p:cNvPr id="19" name="TextBox 18"/>
          <p:cNvSpPr txBox="1"/>
          <p:nvPr/>
        </p:nvSpPr>
        <p:spPr>
          <a:xfrm>
            <a:off x="917137" y="2992870"/>
            <a:ext cx="1015936" cy="769441"/>
          </a:xfrm>
          <a:prstGeom prst="rect">
            <a:avLst/>
          </a:prstGeom>
          <a:solidFill>
            <a:srgbClr val="CCFFCC"/>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HRS: Growing older in America</a:t>
            </a:r>
            <a:endParaRPr kumimoji="0" lang="en-US" sz="1100" b="0" i="0" u="none" strike="noStrike" kern="0" cap="none" spc="0" normalizeH="0" baseline="0" noProof="0" dirty="0">
              <a:ln>
                <a:noFill/>
              </a:ln>
              <a:solidFill>
                <a:sysClr val="windowText" lastClr="000000"/>
              </a:solidFill>
              <a:effectLst/>
              <a:uLnTx/>
              <a:uFillTx/>
            </a:endParaRPr>
          </a:p>
        </p:txBody>
      </p:sp>
      <p:sp>
        <p:nvSpPr>
          <p:cNvPr id="20" name="TextBox 19"/>
          <p:cNvSpPr txBox="1"/>
          <p:nvPr/>
        </p:nvSpPr>
        <p:spPr>
          <a:xfrm>
            <a:off x="1752600" y="2852935"/>
            <a:ext cx="1383640" cy="430887"/>
          </a:xfrm>
          <a:prstGeom prst="rect">
            <a:avLst/>
          </a:prstGeom>
          <a:solidFill>
            <a:srgbClr val="CCFFCC"/>
          </a:solidFill>
          <a:ln w="6350">
            <a:no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Health indicators in NORC: NYC</a:t>
            </a:r>
            <a:endParaRPr kumimoji="0" lang="en-US" sz="11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25274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864096"/>
          </a:xfrm>
        </p:spPr>
        <p:txBody>
          <a:bodyPr>
            <a:normAutofit fontScale="90000"/>
          </a:bodyPr>
          <a:lstStyle/>
          <a:p>
            <a:r>
              <a:rPr lang="en-GB" dirty="0" smtClean="0"/>
              <a:t>Iterative consultations with experts and end users</a:t>
            </a:r>
            <a:endParaRPr lang="en-GB" dirty="0"/>
          </a:p>
        </p:txBody>
      </p:sp>
      <p:graphicFrame>
        <p:nvGraphicFramePr>
          <p:cNvPr id="6" name="Diagram 5"/>
          <p:cNvGraphicFramePr/>
          <p:nvPr>
            <p:extLst>
              <p:ext uri="{D42A27DB-BD31-4B8C-83A1-F6EECF244321}">
                <p14:modId xmlns:p14="http://schemas.microsoft.com/office/powerpoint/2010/main" val="1592269327"/>
              </p:ext>
            </p:extLst>
          </p:nvPr>
        </p:nvGraphicFramePr>
        <p:xfrm>
          <a:off x="4666631" y="1052736"/>
          <a:ext cx="4536504" cy="3217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722412099"/>
              </p:ext>
            </p:extLst>
          </p:nvPr>
        </p:nvGraphicFramePr>
        <p:xfrm>
          <a:off x="323528" y="1193844"/>
          <a:ext cx="4176464"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21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3888" y="4538699"/>
            <a:ext cx="2637535" cy="128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urved Right Arrow 10"/>
          <p:cNvSpPr/>
          <p:nvPr/>
        </p:nvSpPr>
        <p:spPr>
          <a:xfrm rot="19121504">
            <a:off x="1392435" y="4583029"/>
            <a:ext cx="1584176" cy="18722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Right Arrow 12"/>
          <p:cNvSpPr/>
          <p:nvPr/>
        </p:nvSpPr>
        <p:spPr>
          <a:xfrm rot="13180593">
            <a:off x="6931425" y="4365421"/>
            <a:ext cx="1584176" cy="18722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3347864" y="5825417"/>
            <a:ext cx="3528392" cy="461665"/>
          </a:xfrm>
          <a:prstGeom prst="rect">
            <a:avLst/>
          </a:prstGeom>
          <a:noFill/>
        </p:spPr>
        <p:txBody>
          <a:bodyPr wrap="square" rtlCol="0">
            <a:spAutoFit/>
          </a:bodyPr>
          <a:lstStyle/>
          <a:p>
            <a:r>
              <a:rPr lang="en-GB" sz="2400" dirty="0"/>
              <a:t>E</a:t>
            </a:r>
            <a:r>
              <a:rPr lang="en-GB" sz="2400" dirty="0" smtClean="0"/>
              <a:t>nd-user survey, 2013</a:t>
            </a:r>
            <a:endParaRPr lang="en-GB" sz="2400" dirty="0"/>
          </a:p>
        </p:txBody>
      </p:sp>
    </p:spTree>
    <p:extLst>
      <p:ext uri="{BB962C8B-B14F-4D97-AF65-F5344CB8AC3E}">
        <p14:creationId xmlns:p14="http://schemas.microsoft.com/office/powerpoint/2010/main" val="9723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animBg="1"/>
      <p:bldP spid="13"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34400" cy="758952"/>
          </a:xfrm>
        </p:spPr>
        <p:txBody>
          <a:bodyPr>
            <a:normAutofit/>
          </a:bodyPr>
          <a:lstStyle/>
          <a:p>
            <a:r>
              <a:rPr lang="en-GB" dirty="0" smtClean="0"/>
              <a:t>Indicator prioritization criteria</a:t>
            </a:r>
            <a:endParaRPr lang="en-GB" dirty="0"/>
          </a:p>
        </p:txBody>
      </p:sp>
      <p:sp>
        <p:nvSpPr>
          <p:cNvPr id="3" name="Content Placeholder 2"/>
          <p:cNvSpPr>
            <a:spLocks noGrp="1"/>
          </p:cNvSpPr>
          <p:nvPr>
            <p:ph sz="half" idx="1"/>
          </p:nvPr>
        </p:nvSpPr>
        <p:spPr/>
        <p:txBody>
          <a:bodyPr/>
          <a:lstStyle/>
          <a:p>
            <a:pPr marL="0" indent="0">
              <a:buNone/>
            </a:pPr>
            <a:r>
              <a:rPr lang="en-GB" b="1" dirty="0" smtClean="0">
                <a:solidFill>
                  <a:srgbClr val="0070C0"/>
                </a:solidFill>
              </a:rPr>
              <a:t>Technical criteria</a:t>
            </a:r>
          </a:p>
          <a:p>
            <a:endParaRPr lang="en-GB" dirty="0" smtClean="0"/>
          </a:p>
          <a:p>
            <a:r>
              <a:rPr lang="en-GB" dirty="0" smtClean="0"/>
              <a:t>Measurable</a:t>
            </a:r>
          </a:p>
          <a:p>
            <a:r>
              <a:rPr lang="en-GB" dirty="0" smtClean="0"/>
              <a:t>Valid</a:t>
            </a:r>
          </a:p>
          <a:p>
            <a:r>
              <a:rPr lang="en-GB" dirty="0" smtClean="0"/>
              <a:t>Replicable</a:t>
            </a:r>
          </a:p>
          <a:p>
            <a:r>
              <a:rPr lang="en-GB" dirty="0" smtClean="0"/>
              <a:t>Sensitive to change</a:t>
            </a:r>
          </a:p>
          <a:p>
            <a:r>
              <a:rPr lang="en-GB" dirty="0" smtClean="0"/>
              <a:t>Possible to disaggregate	</a:t>
            </a:r>
            <a:endParaRPr lang="en-GB" dirty="0"/>
          </a:p>
        </p:txBody>
      </p:sp>
      <p:sp>
        <p:nvSpPr>
          <p:cNvPr id="4" name="Content Placeholder 3"/>
          <p:cNvSpPr>
            <a:spLocks noGrp="1"/>
          </p:cNvSpPr>
          <p:nvPr>
            <p:ph sz="half" idx="2"/>
          </p:nvPr>
        </p:nvSpPr>
        <p:spPr/>
        <p:txBody>
          <a:bodyPr/>
          <a:lstStyle/>
          <a:p>
            <a:pPr marL="0" indent="0">
              <a:buNone/>
            </a:pPr>
            <a:r>
              <a:rPr lang="en-GB" b="1" dirty="0" smtClean="0">
                <a:solidFill>
                  <a:srgbClr val="0070C0"/>
                </a:solidFill>
              </a:rPr>
              <a:t>Practical criteria</a:t>
            </a:r>
          </a:p>
          <a:p>
            <a:endParaRPr lang="en-GB" dirty="0"/>
          </a:p>
          <a:p>
            <a:r>
              <a:rPr lang="en-GB" dirty="0" smtClean="0"/>
              <a:t>Aligns with local goals</a:t>
            </a:r>
          </a:p>
          <a:p>
            <a:r>
              <a:rPr lang="en-GB" dirty="0" smtClean="0"/>
              <a:t>Can be linked to action</a:t>
            </a:r>
          </a:p>
          <a:p>
            <a:r>
              <a:rPr lang="en-GB" dirty="0" smtClean="0"/>
              <a:t>Within local influence</a:t>
            </a:r>
          </a:p>
          <a:p>
            <a:r>
              <a:rPr lang="en-GB" dirty="0" smtClean="0"/>
              <a:t>Easy to collect in a timely manner</a:t>
            </a:r>
          </a:p>
          <a:p>
            <a:r>
              <a:rPr lang="en-GB" dirty="0" smtClean="0"/>
              <a:t>Socially acceptable</a:t>
            </a:r>
            <a:endParaRPr lang="en-GB" dirty="0"/>
          </a:p>
        </p:txBody>
      </p:sp>
    </p:spTree>
    <p:extLst>
      <p:ext uri="{BB962C8B-B14F-4D97-AF65-F5344CB8AC3E}">
        <p14:creationId xmlns:p14="http://schemas.microsoft.com/office/powerpoint/2010/main" val="197933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Tensions and trade-offs</a:t>
            </a:r>
            <a:endParaRPr lang="en-GB" dirty="0"/>
          </a:p>
        </p:txBody>
      </p:sp>
      <p:sp>
        <p:nvSpPr>
          <p:cNvPr id="4" name="Content Placeholder 3"/>
          <p:cNvSpPr>
            <a:spLocks noGrp="1"/>
          </p:cNvSpPr>
          <p:nvPr>
            <p:ph sz="half" idx="1"/>
          </p:nvPr>
        </p:nvSpPr>
        <p:spPr/>
        <p:txBody>
          <a:bodyPr/>
          <a:lstStyle/>
          <a:p>
            <a:endParaRPr lang="en-GB" dirty="0" smtClean="0"/>
          </a:p>
          <a:p>
            <a:endParaRPr lang="en-GB" dirty="0"/>
          </a:p>
          <a:p>
            <a:r>
              <a:rPr lang="en-GB" dirty="0" smtClean="0"/>
              <a:t>Universal	</a:t>
            </a:r>
          </a:p>
          <a:p>
            <a:r>
              <a:rPr lang="en-GB" dirty="0" smtClean="0"/>
              <a:t>Conventional</a:t>
            </a:r>
          </a:p>
          <a:p>
            <a:r>
              <a:rPr lang="en-GB" dirty="0" smtClean="0"/>
              <a:t>Summation</a:t>
            </a:r>
          </a:p>
          <a:p>
            <a:r>
              <a:rPr lang="en-GB" dirty="0" smtClean="0"/>
              <a:t>Perception</a:t>
            </a:r>
          </a:p>
          <a:p>
            <a:r>
              <a:rPr lang="en-GB" dirty="0" smtClean="0"/>
              <a:t>Developed country context</a:t>
            </a:r>
          </a:p>
          <a:p>
            <a:r>
              <a:rPr lang="en-GB" dirty="0" smtClean="0"/>
              <a:t>Urban context</a:t>
            </a:r>
            <a:endParaRPr lang="en-GB" dirty="0"/>
          </a:p>
        </p:txBody>
      </p:sp>
      <p:sp>
        <p:nvSpPr>
          <p:cNvPr id="5" name="Content Placeholder 4"/>
          <p:cNvSpPr>
            <a:spLocks noGrp="1"/>
          </p:cNvSpPr>
          <p:nvPr>
            <p:ph sz="half" idx="2"/>
          </p:nvPr>
        </p:nvSpPr>
        <p:spPr/>
        <p:txBody>
          <a:bodyPr/>
          <a:lstStyle/>
          <a:p>
            <a:endParaRPr lang="en-GB" dirty="0" smtClean="0"/>
          </a:p>
          <a:p>
            <a:endParaRPr lang="en-GB" dirty="0"/>
          </a:p>
          <a:p>
            <a:r>
              <a:rPr lang="en-GB" dirty="0" smtClean="0"/>
              <a:t>Contextual</a:t>
            </a:r>
          </a:p>
          <a:p>
            <a:r>
              <a:rPr lang="en-GB" dirty="0" smtClean="0"/>
              <a:t>Aspirational</a:t>
            </a:r>
          </a:p>
          <a:p>
            <a:r>
              <a:rPr lang="en-GB" dirty="0" smtClean="0"/>
              <a:t>Disaggregation</a:t>
            </a:r>
          </a:p>
          <a:p>
            <a:r>
              <a:rPr lang="en-GB" dirty="0" smtClean="0"/>
              <a:t>Objective measures</a:t>
            </a:r>
            <a:endParaRPr lang="en-GB" dirty="0"/>
          </a:p>
          <a:p>
            <a:r>
              <a:rPr lang="en-GB" dirty="0" smtClean="0"/>
              <a:t>Developing country context</a:t>
            </a:r>
          </a:p>
          <a:p>
            <a:r>
              <a:rPr lang="en-GB" dirty="0" smtClean="0"/>
              <a:t>Rural context</a:t>
            </a:r>
            <a:endParaRPr lang="en-GB" dirty="0"/>
          </a:p>
        </p:txBody>
      </p:sp>
      <p:sp>
        <p:nvSpPr>
          <p:cNvPr id="6" name="Left-Right Arrow 5"/>
          <p:cNvSpPr/>
          <p:nvPr/>
        </p:nvSpPr>
        <p:spPr>
          <a:xfrm>
            <a:off x="2960763" y="2348880"/>
            <a:ext cx="12961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14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89875" y="1196752"/>
            <a:ext cx="9233875" cy="5100716"/>
            <a:chOff x="-89875" y="1124744"/>
            <a:chExt cx="9233875" cy="4240922"/>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80" r="8712" b="4308"/>
            <a:stretch/>
          </p:blipFill>
          <p:spPr bwMode="auto">
            <a:xfrm>
              <a:off x="1" y="1124744"/>
              <a:ext cx="9143999" cy="424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455875" y="2645226"/>
              <a:ext cx="1157623" cy="430887"/>
            </a:xfrm>
            <a:prstGeom prst="rect">
              <a:avLst/>
            </a:prstGeom>
            <a:noFill/>
          </p:spPr>
          <p:txBody>
            <a:bodyPr wrap="square" rtlCol="0">
              <a:spAutoFit/>
            </a:bodyPr>
            <a:lstStyle/>
            <a:p>
              <a:pPr algn="ctr"/>
              <a:r>
                <a:rPr lang="en-GB" sz="1100" b="1" dirty="0" smtClean="0"/>
                <a:t>Hong Kong</a:t>
              </a:r>
            </a:p>
            <a:p>
              <a:pPr algn="ctr"/>
              <a:r>
                <a:rPr lang="en-GB" sz="1100" b="1" dirty="0" smtClean="0"/>
                <a:t>7,234,800</a:t>
              </a:r>
              <a:endParaRPr lang="en-GB" sz="1100" b="1" dirty="0"/>
            </a:p>
          </p:txBody>
        </p:sp>
        <p:sp>
          <p:nvSpPr>
            <p:cNvPr id="7" name="6-Point Star 6"/>
            <p:cNvSpPr/>
            <p:nvPr/>
          </p:nvSpPr>
          <p:spPr>
            <a:xfrm>
              <a:off x="2330157" y="4520361"/>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6641516" y="2064527"/>
              <a:ext cx="1107346" cy="639741"/>
            </a:xfrm>
            <a:prstGeom prst="rect">
              <a:avLst/>
            </a:prstGeom>
            <a:noFill/>
          </p:spPr>
          <p:txBody>
            <a:bodyPr wrap="square" rtlCol="0">
              <a:spAutoFit/>
            </a:bodyPr>
            <a:lstStyle/>
            <a:p>
              <a:pPr algn="ctr"/>
              <a:r>
                <a:rPr lang="en-GB" sz="1100" b="1" dirty="0" smtClean="0"/>
                <a:t>Shanghai (</a:t>
              </a:r>
              <a:r>
                <a:rPr lang="en-GB" sz="1100" b="1" dirty="0" err="1" smtClean="0"/>
                <a:t>Jing’an</a:t>
              </a:r>
              <a:r>
                <a:rPr lang="en-GB" sz="1100" b="1" dirty="0" smtClean="0"/>
                <a:t> District)</a:t>
              </a:r>
            </a:p>
            <a:p>
              <a:pPr algn="ctr"/>
              <a:r>
                <a:rPr lang="en-GB" sz="1100" b="1" dirty="0" smtClean="0"/>
                <a:t>296,100</a:t>
              </a:r>
              <a:endParaRPr lang="en-GB" sz="1100" b="1" dirty="0"/>
            </a:p>
          </p:txBody>
        </p:sp>
        <p:sp>
          <p:nvSpPr>
            <p:cNvPr id="11" name="TextBox 10"/>
            <p:cNvSpPr txBox="1"/>
            <p:nvPr/>
          </p:nvSpPr>
          <p:spPr>
            <a:xfrm>
              <a:off x="8244408" y="4592368"/>
              <a:ext cx="899592" cy="430887"/>
            </a:xfrm>
            <a:prstGeom prst="rect">
              <a:avLst/>
            </a:prstGeom>
            <a:noFill/>
          </p:spPr>
          <p:txBody>
            <a:bodyPr wrap="square" rtlCol="0">
              <a:spAutoFit/>
            </a:bodyPr>
            <a:lstStyle/>
            <a:p>
              <a:pPr algn="ctr"/>
              <a:r>
                <a:rPr lang="en-GB" sz="1100" b="1" dirty="0" err="1" smtClean="0"/>
                <a:t>Banyule</a:t>
              </a:r>
              <a:endParaRPr lang="en-GB" sz="1100" b="1" dirty="0" smtClean="0"/>
            </a:p>
            <a:p>
              <a:pPr algn="ctr"/>
              <a:r>
                <a:rPr lang="en-GB" sz="1100" b="1" dirty="0" smtClean="0"/>
                <a:t>124,475</a:t>
              </a:r>
              <a:endParaRPr lang="en-GB" sz="1100" b="1" dirty="0"/>
            </a:p>
          </p:txBody>
        </p:sp>
        <p:sp>
          <p:nvSpPr>
            <p:cNvPr id="12" name="TextBox 11"/>
            <p:cNvSpPr txBox="1"/>
            <p:nvPr/>
          </p:nvSpPr>
          <p:spPr>
            <a:xfrm>
              <a:off x="5827037" y="2824810"/>
              <a:ext cx="1368152" cy="430887"/>
            </a:xfrm>
            <a:prstGeom prst="rect">
              <a:avLst/>
            </a:prstGeom>
            <a:noFill/>
          </p:spPr>
          <p:txBody>
            <a:bodyPr wrap="square" rtlCol="0">
              <a:spAutoFit/>
            </a:bodyPr>
            <a:lstStyle/>
            <a:p>
              <a:r>
                <a:rPr lang="en-GB" sz="1100" b="1" dirty="0" smtClean="0"/>
                <a:t>New Delhi (NDMC)</a:t>
              </a:r>
            </a:p>
            <a:p>
              <a:pPr algn="ctr"/>
              <a:r>
                <a:rPr lang="en-GB" sz="1100" b="1" dirty="0" smtClean="0"/>
                <a:t>249,998</a:t>
              </a:r>
              <a:endParaRPr lang="en-GB" sz="1100" b="1" dirty="0"/>
            </a:p>
          </p:txBody>
        </p:sp>
        <p:sp>
          <p:nvSpPr>
            <p:cNvPr id="13" name="TextBox 12"/>
            <p:cNvSpPr txBox="1"/>
            <p:nvPr/>
          </p:nvSpPr>
          <p:spPr>
            <a:xfrm>
              <a:off x="5034504" y="3372742"/>
              <a:ext cx="1530159" cy="639741"/>
            </a:xfrm>
            <a:prstGeom prst="rect">
              <a:avLst/>
            </a:prstGeom>
            <a:noFill/>
          </p:spPr>
          <p:txBody>
            <a:bodyPr wrap="square" rtlCol="0">
              <a:spAutoFit/>
            </a:bodyPr>
            <a:lstStyle/>
            <a:p>
              <a:pPr algn="ctr"/>
              <a:r>
                <a:rPr lang="en-GB" sz="1100" b="1" dirty="0" smtClean="0"/>
                <a:t>Nairobi (</a:t>
              </a:r>
              <a:r>
                <a:rPr lang="en-GB" sz="1100" b="1" dirty="0" err="1" smtClean="0"/>
                <a:t>Korogocho</a:t>
              </a:r>
              <a:r>
                <a:rPr lang="en-GB" sz="1100" b="1" dirty="0" smtClean="0"/>
                <a:t> &amp; </a:t>
              </a:r>
              <a:r>
                <a:rPr lang="en-GB" sz="1100" b="1" dirty="0" err="1" smtClean="0"/>
                <a:t>Viwandani</a:t>
              </a:r>
              <a:r>
                <a:rPr lang="en-GB" sz="1100" b="1" dirty="0" smtClean="0"/>
                <a:t>)</a:t>
              </a:r>
            </a:p>
            <a:p>
              <a:pPr algn="ctr"/>
              <a:r>
                <a:rPr lang="en-GB" sz="1100" b="1" dirty="0" smtClean="0"/>
                <a:t>3,138,869</a:t>
              </a:r>
              <a:endParaRPr lang="en-GB" sz="1100" b="1" dirty="0"/>
            </a:p>
          </p:txBody>
        </p:sp>
        <p:sp>
          <p:nvSpPr>
            <p:cNvPr id="14" name="TextBox 13"/>
            <p:cNvSpPr txBox="1"/>
            <p:nvPr/>
          </p:nvSpPr>
          <p:spPr>
            <a:xfrm>
              <a:off x="5501384" y="2144476"/>
              <a:ext cx="1272583" cy="498998"/>
            </a:xfrm>
            <a:prstGeom prst="rect">
              <a:avLst/>
            </a:prstGeom>
            <a:noFill/>
          </p:spPr>
          <p:txBody>
            <a:bodyPr wrap="square" rtlCol="0">
              <a:spAutoFit/>
            </a:bodyPr>
            <a:lstStyle/>
            <a:p>
              <a:r>
                <a:rPr lang="en-GB" sz="1100" b="1" dirty="0" smtClean="0"/>
                <a:t>Tehran (District 2)</a:t>
              </a:r>
            </a:p>
            <a:p>
              <a:pPr algn="ctr"/>
              <a:r>
                <a:rPr lang="en-GB" sz="1100" b="1" dirty="0" smtClean="0"/>
                <a:t>632,917</a:t>
              </a:r>
              <a:endParaRPr lang="en-GB" sz="1100" b="1" dirty="0"/>
            </a:p>
          </p:txBody>
        </p:sp>
        <p:sp>
          <p:nvSpPr>
            <p:cNvPr id="15" name="TextBox 14"/>
            <p:cNvSpPr txBox="1"/>
            <p:nvPr/>
          </p:nvSpPr>
          <p:spPr>
            <a:xfrm>
              <a:off x="5292080" y="1641581"/>
              <a:ext cx="1272583" cy="430887"/>
            </a:xfrm>
            <a:prstGeom prst="rect">
              <a:avLst/>
            </a:prstGeom>
            <a:noFill/>
          </p:spPr>
          <p:txBody>
            <a:bodyPr wrap="square" rtlCol="0">
              <a:spAutoFit/>
            </a:bodyPr>
            <a:lstStyle/>
            <a:p>
              <a:pPr algn="ctr"/>
              <a:r>
                <a:rPr lang="en-GB" sz="1100" b="1" dirty="0" err="1" smtClean="0"/>
                <a:t>Tuymazy</a:t>
              </a:r>
              <a:endParaRPr lang="en-GB" sz="1100" b="1" dirty="0" smtClean="0"/>
            </a:p>
            <a:p>
              <a:pPr algn="ctr"/>
              <a:r>
                <a:rPr lang="en-GB" sz="1100" b="1" dirty="0" smtClean="0"/>
                <a:t>132,000</a:t>
              </a:r>
              <a:endParaRPr lang="en-GB" sz="1100" b="1" dirty="0"/>
            </a:p>
          </p:txBody>
        </p:sp>
        <p:sp>
          <p:nvSpPr>
            <p:cNvPr id="16" name="TextBox 15"/>
            <p:cNvSpPr txBox="1"/>
            <p:nvPr/>
          </p:nvSpPr>
          <p:spPr>
            <a:xfrm>
              <a:off x="2200454" y="4376925"/>
              <a:ext cx="1272583" cy="430887"/>
            </a:xfrm>
            <a:prstGeom prst="rect">
              <a:avLst/>
            </a:prstGeom>
            <a:noFill/>
          </p:spPr>
          <p:txBody>
            <a:bodyPr wrap="square" rtlCol="0">
              <a:spAutoFit/>
            </a:bodyPr>
            <a:lstStyle/>
            <a:p>
              <a:pPr algn="ctr"/>
              <a:r>
                <a:rPr lang="en-GB" sz="1100" b="1" dirty="0" smtClean="0"/>
                <a:t>La Plata City</a:t>
              </a:r>
            </a:p>
            <a:p>
              <a:pPr algn="ctr"/>
              <a:r>
                <a:rPr lang="en-GB" sz="1100" b="1" dirty="0" smtClean="0"/>
                <a:t>654,324</a:t>
              </a:r>
              <a:endParaRPr lang="en-GB" sz="1100" b="1" dirty="0"/>
            </a:p>
          </p:txBody>
        </p:sp>
        <p:sp>
          <p:nvSpPr>
            <p:cNvPr id="17" name="TextBox 16"/>
            <p:cNvSpPr txBox="1"/>
            <p:nvPr/>
          </p:nvSpPr>
          <p:spPr>
            <a:xfrm>
              <a:off x="849415" y="2025519"/>
              <a:ext cx="1272583" cy="430887"/>
            </a:xfrm>
            <a:prstGeom prst="rect">
              <a:avLst/>
            </a:prstGeom>
            <a:noFill/>
          </p:spPr>
          <p:txBody>
            <a:bodyPr wrap="square" rtlCol="0">
              <a:spAutoFit/>
            </a:bodyPr>
            <a:lstStyle/>
            <a:p>
              <a:pPr algn="ctr"/>
              <a:r>
                <a:rPr lang="en-GB" sz="1100" b="1" dirty="0" smtClean="0"/>
                <a:t>New Haven</a:t>
              </a:r>
            </a:p>
            <a:p>
              <a:pPr algn="ctr"/>
              <a:r>
                <a:rPr lang="en-GB" sz="1100" b="1" dirty="0" smtClean="0"/>
                <a:t>130,000</a:t>
              </a:r>
              <a:endParaRPr lang="en-GB" sz="1100" b="1" dirty="0"/>
            </a:p>
          </p:txBody>
        </p:sp>
        <p:sp>
          <p:nvSpPr>
            <p:cNvPr id="18" name="TextBox 17"/>
            <p:cNvSpPr txBox="1"/>
            <p:nvPr/>
          </p:nvSpPr>
          <p:spPr>
            <a:xfrm>
              <a:off x="1783438" y="2384398"/>
              <a:ext cx="1272583" cy="430887"/>
            </a:xfrm>
            <a:prstGeom prst="rect">
              <a:avLst/>
            </a:prstGeom>
            <a:noFill/>
          </p:spPr>
          <p:txBody>
            <a:bodyPr wrap="square" rtlCol="0">
              <a:spAutoFit/>
            </a:bodyPr>
            <a:lstStyle/>
            <a:p>
              <a:pPr algn="ctr"/>
              <a:r>
                <a:rPr lang="en-GB" sz="1100" b="1" dirty="0" smtClean="0"/>
                <a:t>Washington DC</a:t>
              </a:r>
            </a:p>
            <a:p>
              <a:pPr algn="ctr"/>
              <a:r>
                <a:rPr lang="en-GB" sz="1100" b="1" dirty="0" smtClean="0"/>
                <a:t>658,893</a:t>
              </a:r>
              <a:endParaRPr lang="en-GB" sz="1100" b="1" dirty="0"/>
            </a:p>
          </p:txBody>
        </p:sp>
        <p:sp>
          <p:nvSpPr>
            <p:cNvPr id="19" name="TextBox 18"/>
            <p:cNvSpPr txBox="1"/>
            <p:nvPr/>
          </p:nvSpPr>
          <p:spPr>
            <a:xfrm>
              <a:off x="1976754" y="1958277"/>
              <a:ext cx="1272583" cy="430887"/>
            </a:xfrm>
            <a:prstGeom prst="rect">
              <a:avLst/>
            </a:prstGeom>
            <a:noFill/>
          </p:spPr>
          <p:txBody>
            <a:bodyPr wrap="square" rtlCol="0">
              <a:spAutoFit/>
            </a:bodyPr>
            <a:lstStyle/>
            <a:p>
              <a:pPr algn="ctr"/>
              <a:r>
                <a:rPr lang="en-GB" sz="1100" b="1" dirty="0" smtClean="0"/>
                <a:t>Bowdoinham</a:t>
              </a:r>
            </a:p>
            <a:p>
              <a:pPr algn="ctr"/>
              <a:r>
                <a:rPr lang="en-GB" sz="1100" b="1" dirty="0" smtClean="0"/>
                <a:t>2,889</a:t>
              </a:r>
              <a:endParaRPr lang="en-GB" sz="1100" b="1" dirty="0"/>
            </a:p>
          </p:txBody>
        </p:sp>
        <p:sp>
          <p:nvSpPr>
            <p:cNvPr id="20" name="TextBox 19"/>
            <p:cNvSpPr txBox="1"/>
            <p:nvPr/>
          </p:nvSpPr>
          <p:spPr>
            <a:xfrm>
              <a:off x="2996349" y="1269248"/>
              <a:ext cx="1550328" cy="600164"/>
            </a:xfrm>
            <a:prstGeom prst="rect">
              <a:avLst/>
            </a:prstGeom>
            <a:noFill/>
          </p:spPr>
          <p:txBody>
            <a:bodyPr wrap="square" rtlCol="0">
              <a:spAutoFit/>
            </a:bodyPr>
            <a:lstStyle/>
            <a:p>
              <a:pPr algn="ctr"/>
              <a:r>
                <a:rPr lang="en-GB" sz="1100" b="1" dirty="0" err="1" smtClean="0"/>
                <a:t>Fishguard</a:t>
              </a:r>
              <a:r>
                <a:rPr lang="en-GB" sz="1100" b="1" dirty="0" smtClean="0"/>
                <a:t> &amp; </a:t>
              </a:r>
              <a:r>
                <a:rPr lang="en-GB" sz="1100" b="1" dirty="0" err="1" smtClean="0"/>
                <a:t>Goodwick</a:t>
              </a:r>
              <a:endParaRPr lang="en-GB" sz="1100" b="1" dirty="0" smtClean="0"/>
            </a:p>
            <a:p>
              <a:pPr algn="ctr"/>
              <a:r>
                <a:rPr lang="en-GB" sz="1100" b="1" dirty="0" smtClean="0"/>
                <a:t>4,869</a:t>
              </a:r>
              <a:endParaRPr lang="en-GB" sz="1100" b="1" dirty="0"/>
            </a:p>
          </p:txBody>
        </p:sp>
        <p:sp>
          <p:nvSpPr>
            <p:cNvPr id="21" name="TextBox 20"/>
            <p:cNvSpPr txBox="1"/>
            <p:nvPr/>
          </p:nvSpPr>
          <p:spPr>
            <a:xfrm>
              <a:off x="2873593" y="2056546"/>
              <a:ext cx="1581099" cy="430887"/>
            </a:xfrm>
            <a:prstGeom prst="rect">
              <a:avLst/>
            </a:prstGeom>
            <a:noFill/>
          </p:spPr>
          <p:txBody>
            <a:bodyPr wrap="square" rtlCol="0">
              <a:spAutoFit/>
            </a:bodyPr>
            <a:lstStyle/>
            <a:p>
              <a:pPr algn="ctr"/>
              <a:r>
                <a:rPr lang="en-GB" sz="1100" b="1" dirty="0" smtClean="0"/>
                <a:t>Bilbao</a:t>
              </a:r>
            </a:p>
            <a:p>
              <a:pPr algn="ctr"/>
              <a:r>
                <a:rPr lang="en-GB" sz="1100" b="1" dirty="0" smtClean="0"/>
                <a:t>347,778</a:t>
              </a:r>
              <a:endParaRPr lang="en-GB" sz="1100" b="1" dirty="0"/>
            </a:p>
          </p:txBody>
        </p:sp>
        <p:sp>
          <p:nvSpPr>
            <p:cNvPr id="22" name="TextBox 21"/>
            <p:cNvSpPr txBox="1"/>
            <p:nvPr/>
          </p:nvSpPr>
          <p:spPr>
            <a:xfrm>
              <a:off x="3565426" y="2307994"/>
              <a:ext cx="1581099" cy="430887"/>
            </a:xfrm>
            <a:prstGeom prst="rect">
              <a:avLst/>
            </a:prstGeom>
            <a:noFill/>
          </p:spPr>
          <p:txBody>
            <a:bodyPr wrap="square" rtlCol="0">
              <a:spAutoFit/>
            </a:bodyPr>
            <a:lstStyle/>
            <a:p>
              <a:pPr algn="ctr"/>
              <a:r>
                <a:rPr lang="en-GB" sz="1100" b="1" dirty="0" smtClean="0"/>
                <a:t>Dijon</a:t>
              </a:r>
            </a:p>
            <a:p>
              <a:pPr algn="ctr"/>
              <a:r>
                <a:rPr lang="en-GB" sz="1100" b="1" dirty="0" smtClean="0"/>
                <a:t>151,672</a:t>
              </a:r>
              <a:endParaRPr lang="en-GB" sz="1100" b="1" dirty="0"/>
            </a:p>
          </p:txBody>
        </p:sp>
        <p:sp>
          <p:nvSpPr>
            <p:cNvPr id="23" name="TextBox 22"/>
            <p:cNvSpPr txBox="1"/>
            <p:nvPr/>
          </p:nvSpPr>
          <p:spPr>
            <a:xfrm>
              <a:off x="4032217" y="1925413"/>
              <a:ext cx="1581099" cy="430887"/>
            </a:xfrm>
            <a:prstGeom prst="rect">
              <a:avLst/>
            </a:prstGeom>
            <a:noFill/>
          </p:spPr>
          <p:txBody>
            <a:bodyPr wrap="square" rtlCol="0">
              <a:spAutoFit/>
            </a:bodyPr>
            <a:lstStyle/>
            <a:p>
              <a:pPr algn="ctr"/>
              <a:r>
                <a:rPr lang="en-GB" sz="1100" b="1" dirty="0" smtClean="0"/>
                <a:t>Udine</a:t>
              </a:r>
            </a:p>
            <a:p>
              <a:pPr algn="ctr"/>
              <a:r>
                <a:rPr lang="en-GB" sz="1100" b="1" dirty="0" smtClean="0"/>
                <a:t>100,541</a:t>
              </a:r>
              <a:endParaRPr lang="en-GB" sz="1100" b="1" dirty="0"/>
            </a:p>
          </p:txBody>
        </p:sp>
        <p:sp>
          <p:nvSpPr>
            <p:cNvPr id="25" name="6-Point Star 24"/>
            <p:cNvSpPr/>
            <p:nvPr/>
          </p:nvSpPr>
          <p:spPr>
            <a:xfrm>
              <a:off x="8172400" y="4689973"/>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6-Point Star 25"/>
            <p:cNvSpPr/>
            <p:nvPr/>
          </p:nvSpPr>
          <p:spPr>
            <a:xfrm>
              <a:off x="1783438" y="2384398"/>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6-Point Star 26"/>
            <p:cNvSpPr/>
            <p:nvPr/>
          </p:nvSpPr>
          <p:spPr>
            <a:xfrm>
              <a:off x="1855446" y="2271990"/>
              <a:ext cx="144016" cy="144016"/>
            </a:xfrm>
            <a:prstGeom prst="star6">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6-Point Star 27"/>
            <p:cNvSpPr/>
            <p:nvPr/>
          </p:nvSpPr>
          <p:spPr>
            <a:xfrm>
              <a:off x="1999462" y="2160480"/>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0" name="Straight Connector 29"/>
            <p:cNvCxnSpPr>
              <a:endCxn id="27" idx="4"/>
            </p:cNvCxnSpPr>
            <p:nvPr/>
          </p:nvCxnSpPr>
          <p:spPr>
            <a:xfrm>
              <a:off x="1783438" y="2247942"/>
              <a:ext cx="72008" cy="600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6-Point Star 30"/>
            <p:cNvSpPr/>
            <p:nvPr/>
          </p:nvSpPr>
          <p:spPr>
            <a:xfrm>
              <a:off x="3888201" y="2148501"/>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6-Point Star 32"/>
            <p:cNvSpPr/>
            <p:nvPr/>
          </p:nvSpPr>
          <p:spPr>
            <a:xfrm>
              <a:off x="4211960" y="1984538"/>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4" name="Straight Connector 33"/>
            <p:cNvCxnSpPr>
              <a:endCxn id="33" idx="2"/>
            </p:cNvCxnSpPr>
            <p:nvPr/>
          </p:nvCxnSpPr>
          <p:spPr>
            <a:xfrm flipV="1">
              <a:off x="4283968" y="2128554"/>
              <a:ext cx="0" cy="2323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6-Point Star 37"/>
            <p:cNvSpPr/>
            <p:nvPr/>
          </p:nvSpPr>
          <p:spPr>
            <a:xfrm>
              <a:off x="3960209" y="1843663"/>
              <a:ext cx="144016" cy="144016"/>
            </a:xfrm>
            <a:prstGeom prst="star6">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6-Point Star 38"/>
            <p:cNvSpPr/>
            <p:nvPr/>
          </p:nvSpPr>
          <p:spPr>
            <a:xfrm>
              <a:off x="6348639" y="2716653"/>
              <a:ext cx="144016" cy="144016"/>
            </a:xfrm>
            <a:prstGeom prst="star6">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6-Point Star 39"/>
            <p:cNvSpPr/>
            <p:nvPr/>
          </p:nvSpPr>
          <p:spPr>
            <a:xfrm>
              <a:off x="5220072" y="3444170"/>
              <a:ext cx="144016" cy="144016"/>
            </a:xfrm>
            <a:prstGeom prst="star6">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6-Point Star 40"/>
            <p:cNvSpPr/>
            <p:nvPr/>
          </p:nvSpPr>
          <p:spPr>
            <a:xfrm>
              <a:off x="4454692" y="2000460"/>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6-Point Star 41"/>
            <p:cNvSpPr/>
            <p:nvPr/>
          </p:nvSpPr>
          <p:spPr>
            <a:xfrm>
              <a:off x="5501384" y="1797404"/>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6-Point Star 42"/>
            <p:cNvSpPr/>
            <p:nvPr/>
          </p:nvSpPr>
          <p:spPr>
            <a:xfrm>
              <a:off x="5429376" y="2391378"/>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6-Point Star 43"/>
            <p:cNvSpPr/>
            <p:nvPr/>
          </p:nvSpPr>
          <p:spPr>
            <a:xfrm>
              <a:off x="7535760" y="2501210"/>
              <a:ext cx="144016" cy="144016"/>
            </a:xfrm>
            <a:prstGeom prst="star6">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6-Point Star 44"/>
            <p:cNvSpPr/>
            <p:nvPr/>
          </p:nvSpPr>
          <p:spPr>
            <a:xfrm>
              <a:off x="7463752" y="2725925"/>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6-Point Star 47"/>
            <p:cNvSpPr/>
            <p:nvPr/>
          </p:nvSpPr>
          <p:spPr>
            <a:xfrm>
              <a:off x="179512" y="4761981"/>
              <a:ext cx="144016" cy="144016"/>
            </a:xfrm>
            <a:prstGeom prst="star6">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6-Point Star 48"/>
            <p:cNvSpPr/>
            <p:nvPr/>
          </p:nvSpPr>
          <p:spPr>
            <a:xfrm>
              <a:off x="182094" y="5022401"/>
              <a:ext cx="144016" cy="144016"/>
            </a:xfrm>
            <a:prstGeom prst="star6">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p:cNvSpPr txBox="1"/>
            <p:nvPr/>
          </p:nvSpPr>
          <p:spPr>
            <a:xfrm>
              <a:off x="258385" y="4963604"/>
              <a:ext cx="1272583" cy="261610"/>
            </a:xfrm>
            <a:prstGeom prst="rect">
              <a:avLst/>
            </a:prstGeom>
            <a:noFill/>
          </p:spPr>
          <p:txBody>
            <a:bodyPr wrap="square" rtlCol="0">
              <a:spAutoFit/>
            </a:bodyPr>
            <a:lstStyle/>
            <a:p>
              <a:pPr algn="ctr"/>
              <a:r>
                <a:rPr lang="en-GB" sz="1100" b="1" dirty="0" smtClean="0"/>
                <a:t>Non-Member</a:t>
              </a:r>
              <a:endParaRPr lang="en-GB" sz="1100" b="1" dirty="0"/>
            </a:p>
          </p:txBody>
        </p:sp>
        <p:sp>
          <p:nvSpPr>
            <p:cNvPr id="51" name="TextBox 50"/>
            <p:cNvSpPr txBox="1"/>
            <p:nvPr/>
          </p:nvSpPr>
          <p:spPr>
            <a:xfrm>
              <a:off x="260055" y="4709871"/>
              <a:ext cx="984551" cy="261610"/>
            </a:xfrm>
            <a:prstGeom prst="rect">
              <a:avLst/>
            </a:prstGeom>
            <a:noFill/>
          </p:spPr>
          <p:txBody>
            <a:bodyPr wrap="square" rtlCol="0">
              <a:spAutoFit/>
            </a:bodyPr>
            <a:lstStyle/>
            <a:p>
              <a:pPr algn="ctr"/>
              <a:r>
                <a:rPr lang="en-GB" sz="1100" b="1" dirty="0" smtClean="0"/>
                <a:t>Member</a:t>
              </a:r>
              <a:endParaRPr lang="en-GB" sz="1100" b="1" dirty="0"/>
            </a:p>
          </p:txBody>
        </p:sp>
        <p:sp>
          <p:nvSpPr>
            <p:cNvPr id="52" name="TextBox 51"/>
            <p:cNvSpPr txBox="1"/>
            <p:nvPr/>
          </p:nvSpPr>
          <p:spPr>
            <a:xfrm>
              <a:off x="-89875" y="4446091"/>
              <a:ext cx="984551" cy="261610"/>
            </a:xfrm>
            <a:prstGeom prst="rect">
              <a:avLst/>
            </a:prstGeom>
            <a:noFill/>
          </p:spPr>
          <p:txBody>
            <a:bodyPr wrap="square" rtlCol="0">
              <a:spAutoFit/>
            </a:bodyPr>
            <a:lstStyle/>
            <a:p>
              <a:pPr algn="ctr"/>
              <a:r>
                <a:rPr lang="en-GB" sz="1100" b="1" u="sng" dirty="0" smtClean="0"/>
                <a:t>GNAFCC</a:t>
              </a:r>
              <a:r>
                <a:rPr lang="en-GB" sz="1100" b="1" dirty="0" smtClean="0"/>
                <a:t>:</a:t>
              </a:r>
              <a:endParaRPr lang="en-GB" sz="1100" b="1" dirty="0"/>
            </a:p>
          </p:txBody>
        </p:sp>
      </p:grpSp>
      <p:sp>
        <p:nvSpPr>
          <p:cNvPr id="2" name="Title 1"/>
          <p:cNvSpPr>
            <a:spLocks noGrp="1"/>
          </p:cNvSpPr>
          <p:nvPr>
            <p:ph type="title"/>
          </p:nvPr>
        </p:nvSpPr>
        <p:spPr>
          <a:xfrm>
            <a:off x="383898" y="0"/>
            <a:ext cx="8229600" cy="936104"/>
          </a:xfrm>
        </p:spPr>
        <p:txBody>
          <a:bodyPr>
            <a:normAutofit/>
          </a:bodyPr>
          <a:lstStyle/>
          <a:p>
            <a:r>
              <a:rPr lang="en-GB" dirty="0" smtClean="0"/>
              <a:t>Global pilot study of AFC core indicators</a:t>
            </a:r>
            <a:endParaRPr lang="en-GB" dirty="0"/>
          </a:p>
        </p:txBody>
      </p:sp>
    </p:spTree>
    <p:extLst>
      <p:ext uri="{BB962C8B-B14F-4D97-AF65-F5344CB8AC3E}">
        <p14:creationId xmlns:p14="http://schemas.microsoft.com/office/powerpoint/2010/main" val="2973306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Accessibility of public transportation vehicles	</a:t>
            </a:r>
            <a:endParaRPr lang="en-US" dirty="0"/>
          </a:p>
        </p:txBody>
      </p:sp>
      <p:sp>
        <p:nvSpPr>
          <p:cNvPr id="3" name="Text Placeholder 2"/>
          <p:cNvSpPr>
            <a:spLocks noGrp="1"/>
          </p:cNvSpPr>
          <p:nvPr>
            <p:ph type="body" sz="half" idx="3"/>
          </p:nvPr>
        </p:nvSpPr>
        <p:spPr/>
        <p:txBody>
          <a:bodyPr/>
          <a:lstStyle/>
          <a:p>
            <a:r>
              <a:rPr lang="en-GB" dirty="0" smtClean="0"/>
              <a:t>Engagement in volunteer activity</a:t>
            </a:r>
            <a:endParaRPr lang="en-US" dirty="0"/>
          </a:p>
        </p:txBody>
      </p:sp>
      <p:sp>
        <p:nvSpPr>
          <p:cNvPr id="4" name="Content Placeholder 3"/>
          <p:cNvSpPr>
            <a:spLocks noGrp="1"/>
          </p:cNvSpPr>
          <p:nvPr>
            <p:ph sz="quarter" idx="2"/>
          </p:nvPr>
        </p:nvSpPr>
        <p:spPr/>
        <p:txBody>
          <a:bodyPr>
            <a:normAutofit/>
          </a:bodyPr>
          <a:lstStyle/>
          <a:p>
            <a:pPr>
              <a:spcBef>
                <a:spcPts val="1200"/>
              </a:spcBef>
            </a:pPr>
            <a:r>
              <a:rPr lang="en-GB" sz="2000" dirty="0" smtClean="0"/>
              <a:t>Proportion of public transport vehicles with designated places for older people or people who have disabilities</a:t>
            </a:r>
          </a:p>
          <a:p>
            <a:pPr>
              <a:spcBef>
                <a:spcPts val="1200"/>
              </a:spcBef>
            </a:pPr>
            <a:r>
              <a:rPr lang="en-GB" sz="2000" dirty="0" smtClean="0"/>
              <a:t>Proportion of older people who report that public transport vehicles are physically accessible for all people, including those who have limitations in mobility, vision or hearing.</a:t>
            </a:r>
            <a:endParaRPr lang="en-US" sz="2000" dirty="0"/>
          </a:p>
        </p:txBody>
      </p:sp>
      <p:sp>
        <p:nvSpPr>
          <p:cNvPr id="5" name="Content Placeholder 4"/>
          <p:cNvSpPr>
            <a:spLocks noGrp="1"/>
          </p:cNvSpPr>
          <p:nvPr>
            <p:ph sz="quarter" idx="4"/>
          </p:nvPr>
        </p:nvSpPr>
        <p:spPr/>
        <p:txBody>
          <a:bodyPr>
            <a:normAutofit/>
          </a:bodyPr>
          <a:lstStyle/>
          <a:p>
            <a:pPr>
              <a:spcBef>
                <a:spcPts val="1200"/>
              </a:spcBef>
            </a:pPr>
            <a:r>
              <a:rPr lang="en-GB" sz="2000" dirty="0" smtClean="0"/>
              <a:t>Proportion of older people in local volunteer registries.</a:t>
            </a:r>
          </a:p>
          <a:p>
            <a:pPr>
              <a:spcBef>
                <a:spcPts val="1200"/>
              </a:spcBef>
            </a:pPr>
            <a:r>
              <a:rPr lang="en-GB" sz="2000" dirty="0" smtClean="0"/>
              <a:t>Proportion of older people who report engaging in volunteer activity in the last month on at least one occasion.</a:t>
            </a:r>
            <a:endParaRPr lang="en-US" sz="2000" dirty="0"/>
          </a:p>
        </p:txBody>
      </p:sp>
      <p:sp>
        <p:nvSpPr>
          <p:cNvPr id="6" name="Title 5"/>
          <p:cNvSpPr>
            <a:spLocks noGrp="1"/>
          </p:cNvSpPr>
          <p:nvPr>
            <p:ph type="title"/>
          </p:nvPr>
        </p:nvSpPr>
        <p:spPr/>
        <p:txBody>
          <a:bodyPr/>
          <a:lstStyle/>
          <a:p>
            <a:r>
              <a:rPr lang="en-GB" dirty="0" smtClean="0"/>
              <a:t>Indicator specifications</a:t>
            </a:r>
            <a:endParaRPr lang="en-US" dirty="0"/>
          </a:p>
        </p:txBody>
      </p:sp>
    </p:spTree>
    <p:extLst>
      <p:ext uri="{BB962C8B-B14F-4D97-AF65-F5344CB8AC3E}">
        <p14:creationId xmlns:p14="http://schemas.microsoft.com/office/powerpoint/2010/main" val="2979992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8" y="0"/>
            <a:ext cx="9270958" cy="688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L:\Groups\Technical\GrpData\2014-2015\UH\AFC Indicators\Second Pilot Study\Final Report\Bilbao, Spain\Bilbo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38" y="3658713"/>
            <a:ext cx="5670558" cy="32599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Groups\Technical\GrpData\2014-2015\UH\AFC Indicators\Second Pilot Study\Final Report\Washington DC, USA\Photos from Washington DC, USA\Age-friendly DC Community Meet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19" y="3717032"/>
            <a:ext cx="4711451"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910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56791"/>
            <a:ext cx="4022448" cy="441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Concept of Age-friendly </a:t>
            </a:r>
            <a:r>
              <a:rPr lang="en-GB" dirty="0"/>
              <a:t>City </a:t>
            </a:r>
          </a:p>
        </p:txBody>
      </p:sp>
      <p:sp>
        <p:nvSpPr>
          <p:cNvPr id="3" name="TextBox 2"/>
          <p:cNvSpPr txBox="1"/>
          <p:nvPr/>
        </p:nvSpPr>
        <p:spPr>
          <a:xfrm>
            <a:off x="323528" y="2852936"/>
            <a:ext cx="4536504" cy="2554545"/>
          </a:xfrm>
          <a:prstGeom prst="rect">
            <a:avLst/>
          </a:prstGeom>
          <a:noFill/>
        </p:spPr>
        <p:txBody>
          <a:bodyPr wrap="square" rtlCol="0">
            <a:spAutoFit/>
          </a:bodyPr>
          <a:lstStyle/>
          <a:p>
            <a:r>
              <a:rPr lang="en-GB" sz="2000" dirty="0" smtClean="0"/>
              <a:t>An </a:t>
            </a:r>
            <a:r>
              <a:rPr lang="en-GB" sz="2000" dirty="0"/>
              <a:t>A</a:t>
            </a:r>
            <a:r>
              <a:rPr lang="en-GB" sz="2000" dirty="0" smtClean="0"/>
              <a:t>ge-friendly City is an </a:t>
            </a:r>
            <a:r>
              <a:rPr lang="en-GB" sz="2000" b="1" dirty="0" smtClean="0"/>
              <a:t>inclusive and accessible community environment</a:t>
            </a:r>
            <a:r>
              <a:rPr lang="en-GB" sz="2000" dirty="0" smtClean="0"/>
              <a:t> that optimizes opportunities for </a:t>
            </a:r>
            <a:r>
              <a:rPr lang="en-GB" sz="2000" b="1" dirty="0" smtClean="0"/>
              <a:t>health, participation and security</a:t>
            </a:r>
            <a:r>
              <a:rPr lang="en-GB" sz="2000" dirty="0" smtClean="0"/>
              <a:t> for all people in order that </a:t>
            </a:r>
            <a:r>
              <a:rPr lang="en-GB" sz="2000" b="1" dirty="0" smtClean="0"/>
              <a:t>quality of life and dignity</a:t>
            </a:r>
            <a:r>
              <a:rPr lang="en-GB" sz="2000" dirty="0" smtClean="0"/>
              <a:t> are ensured as people age.</a:t>
            </a:r>
            <a:endParaRPr lang="en-GB" sz="2000" dirty="0"/>
          </a:p>
        </p:txBody>
      </p:sp>
      <p:sp>
        <p:nvSpPr>
          <p:cNvPr id="4" name="TextBox 3"/>
          <p:cNvSpPr txBox="1"/>
          <p:nvPr/>
        </p:nvSpPr>
        <p:spPr>
          <a:xfrm>
            <a:off x="4788024" y="1556792"/>
            <a:ext cx="3744416" cy="369332"/>
          </a:xfrm>
          <a:prstGeom prst="rect">
            <a:avLst/>
          </a:prstGeom>
          <a:solidFill>
            <a:schemeClr val="bg1"/>
          </a:solidFill>
        </p:spPr>
        <p:txBody>
          <a:bodyPr wrap="square" rtlCol="0">
            <a:spAutoFit/>
          </a:bodyPr>
          <a:lstStyle/>
          <a:p>
            <a:r>
              <a:rPr lang="en-GB" i="1" dirty="0" smtClean="0"/>
              <a:t>Domains of an Age-friendly City</a:t>
            </a:r>
            <a:endParaRPr lang="en-GB"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898" y="1480167"/>
            <a:ext cx="3428510" cy="4644605"/>
          </a:xfrm>
          <a:prstGeom prst="rect">
            <a:avLst/>
          </a:prstGeom>
        </p:spPr>
      </p:pic>
    </p:spTree>
    <p:extLst>
      <p:ext uri="{BB962C8B-B14F-4D97-AF65-F5344CB8AC3E}">
        <p14:creationId xmlns:p14="http://schemas.microsoft.com/office/powerpoint/2010/main" val="219297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 name="Imagen 1" descr="Sin título-2-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9140825"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11760" y="3212976"/>
            <a:ext cx="3528392" cy="461665"/>
          </a:xfrm>
          <a:prstGeom prst="rect">
            <a:avLst/>
          </a:prstGeom>
          <a:solidFill>
            <a:schemeClr val="bg1"/>
          </a:solidFill>
        </p:spPr>
        <p:txBody>
          <a:bodyPr wrap="square" rtlCol="0">
            <a:spAutoFit/>
          </a:bodyPr>
          <a:lstStyle/>
          <a:p>
            <a:endParaRPr lang="en-US" sz="2400" dirty="0"/>
          </a:p>
        </p:txBody>
      </p:sp>
      <p:sp>
        <p:nvSpPr>
          <p:cNvPr id="3" name="TextBox 2"/>
          <p:cNvSpPr txBox="1"/>
          <p:nvPr/>
        </p:nvSpPr>
        <p:spPr>
          <a:xfrm>
            <a:off x="4677916" y="4797152"/>
            <a:ext cx="1262236" cy="200055"/>
          </a:xfrm>
          <a:prstGeom prst="rect">
            <a:avLst/>
          </a:prstGeom>
          <a:solidFill>
            <a:schemeClr val="bg1"/>
          </a:solidFill>
        </p:spPr>
        <p:txBody>
          <a:bodyPr wrap="square" rtlCol="0">
            <a:spAutoFit/>
          </a:bodyPr>
          <a:lstStyle/>
          <a:p>
            <a:endParaRPr lang="en-US" sz="700" dirty="0"/>
          </a:p>
        </p:txBody>
      </p:sp>
      <p:sp>
        <p:nvSpPr>
          <p:cNvPr id="5" name="TextBox 4"/>
          <p:cNvSpPr txBox="1"/>
          <p:nvPr/>
        </p:nvSpPr>
        <p:spPr>
          <a:xfrm>
            <a:off x="2411760" y="4997207"/>
            <a:ext cx="360040" cy="231993"/>
          </a:xfrm>
          <a:prstGeom prst="rect">
            <a:avLst/>
          </a:prstGeom>
          <a:solidFill>
            <a:schemeClr val="bg1"/>
          </a:solidFill>
        </p:spPr>
        <p:txBody>
          <a:bodyPr wrap="square" rtlCol="0">
            <a:spAutoFit/>
          </a:bodyPr>
          <a:lstStyle/>
          <a:p>
            <a:endParaRPr lang="en-US" sz="700" dirty="0"/>
          </a:p>
        </p:txBody>
      </p:sp>
    </p:spTree>
    <p:extLst>
      <p:ext uri="{BB962C8B-B14F-4D97-AF65-F5344CB8AC3E}">
        <p14:creationId xmlns:p14="http://schemas.microsoft.com/office/powerpoint/2010/main" val="1908881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143000"/>
          </a:xfrm>
        </p:spPr>
        <p:txBody>
          <a:bodyPr>
            <a:noAutofit/>
          </a:bodyPr>
          <a:lstStyle/>
          <a:p>
            <a:r>
              <a:rPr lang="en-US" sz="3200" dirty="0" smtClean="0">
                <a:latin typeface="Trebuchet MS" pitchFamily="34" charset="0"/>
              </a:rPr>
              <a:t>Magnitude of equity gap in the city</a:t>
            </a:r>
            <a:r>
              <a:rPr lang="en-US" sz="2400" dirty="0" smtClean="0">
                <a:latin typeface="Trebuchet MS" pitchFamily="34" charset="0"/>
              </a:rPr>
              <a:t/>
            </a:r>
            <a:br>
              <a:rPr lang="en-US" sz="2400" dirty="0" smtClean="0">
                <a:latin typeface="Trebuchet MS" pitchFamily="34" charset="0"/>
              </a:rPr>
            </a:br>
            <a:r>
              <a:rPr lang="en-US" sz="2400" dirty="0" smtClean="0">
                <a:latin typeface="Trebuchet MS" pitchFamily="34" charset="0"/>
              </a:rPr>
              <a:t>(New Haven, USA)</a:t>
            </a:r>
            <a:r>
              <a:rPr lang="en-US" sz="2400" dirty="0">
                <a:latin typeface="Trebuchet MS" pitchFamily="34" charset="0"/>
              </a:rPr>
              <a:t/>
            </a:r>
            <a:br>
              <a:rPr lang="en-US" sz="2400" dirty="0">
                <a:latin typeface="Trebuchet MS" pitchFamily="34" charset="0"/>
              </a:rPr>
            </a:br>
            <a:endParaRPr lang="en-US" sz="2400" dirty="0">
              <a:latin typeface="Trebuchet MS" pitchFamily="34" charset="0"/>
            </a:endParaRPr>
          </a:p>
        </p:txBody>
      </p:sp>
      <p:sp>
        <p:nvSpPr>
          <p:cNvPr id="4" name="Rectangle 3"/>
          <p:cNvSpPr/>
          <p:nvPr/>
        </p:nvSpPr>
        <p:spPr>
          <a:xfrm>
            <a:off x="-34407" y="5877272"/>
            <a:ext cx="8998895" cy="830997"/>
          </a:xfrm>
          <a:prstGeom prst="rect">
            <a:avLst/>
          </a:prstGeom>
        </p:spPr>
        <p:txBody>
          <a:bodyPr wrap="square">
            <a:spAutoFit/>
          </a:bodyPr>
          <a:lstStyle/>
          <a:p>
            <a:pPr algn="r" fontAlgn="base">
              <a:spcBef>
                <a:spcPct val="0"/>
              </a:spcBef>
              <a:spcAft>
                <a:spcPct val="0"/>
              </a:spcAft>
            </a:pPr>
            <a:r>
              <a:rPr lang="en-US" sz="3200" b="1" dirty="0" smtClean="0">
                <a:solidFill>
                  <a:srgbClr val="808080"/>
                </a:solidFill>
                <a:latin typeface="Trebuchet MS" pitchFamily="34" charset="0"/>
                <a:ea typeface="Calibri" pitchFamily="34" charset="0"/>
                <a:cs typeface="Times New Roman" pitchFamily="18" charset="0"/>
              </a:rPr>
              <a:t>DATA</a:t>
            </a:r>
            <a:r>
              <a:rPr lang="en-US" sz="3200" b="1" dirty="0" smtClean="0">
                <a:solidFill>
                  <a:srgbClr val="9BBB59"/>
                </a:solidFill>
                <a:latin typeface="Trebuchet MS" pitchFamily="34" charset="0"/>
                <a:ea typeface="Calibri" pitchFamily="34" charset="0"/>
                <a:cs typeface="Times New Roman" pitchFamily="18" charset="0"/>
              </a:rPr>
              <a:t>HAVEN</a:t>
            </a:r>
          </a:p>
          <a:p>
            <a:pPr algn="r" fontAlgn="base">
              <a:spcBef>
                <a:spcPct val="0"/>
              </a:spcBef>
              <a:spcAft>
                <a:spcPct val="0"/>
              </a:spcAft>
            </a:pPr>
            <a:r>
              <a:rPr lang="en-US" sz="1600" b="1" dirty="0" smtClean="0">
                <a:solidFill>
                  <a:srgbClr val="9BBB59"/>
                </a:solidFill>
                <a:latin typeface="Trebuchet MS" pitchFamily="34" charset="0"/>
                <a:cs typeface="Times New Roman" pitchFamily="18" charset="0"/>
              </a:rPr>
              <a:t>					Data for Community Action</a:t>
            </a:r>
            <a:endParaRPr lang="en-US" sz="1600" dirty="0" smtClean="0">
              <a:solidFill>
                <a:srgbClr val="9BBB59"/>
              </a:solidFill>
              <a:latin typeface="Trebuchet MS" pitchFamily="34" charset="0"/>
              <a:cs typeface="Arial" pitchFamily="34" charset="0"/>
            </a:endParaRPr>
          </a:p>
        </p:txBody>
      </p:sp>
      <p:grpSp>
        <p:nvGrpSpPr>
          <p:cNvPr id="26" name="Group 25"/>
          <p:cNvGrpSpPr/>
          <p:nvPr/>
        </p:nvGrpSpPr>
        <p:grpSpPr>
          <a:xfrm>
            <a:off x="381000" y="1676400"/>
            <a:ext cx="8382000" cy="5181600"/>
            <a:chOff x="381000" y="2032000"/>
            <a:chExt cx="5266934" cy="4826000"/>
          </a:xfrm>
        </p:grpSpPr>
        <p:cxnSp>
          <p:nvCxnSpPr>
            <p:cNvPr id="18" name="Straight Connector 17"/>
            <p:cNvCxnSpPr/>
            <p:nvPr/>
          </p:nvCxnSpPr>
          <p:spPr>
            <a:xfrm>
              <a:off x="4114800" y="2743200"/>
              <a:ext cx="0" cy="26670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81000" y="2032000"/>
              <a:ext cx="5266934" cy="4826000"/>
              <a:chOff x="304800" y="1143000"/>
              <a:chExt cx="5266934" cy="4826000"/>
            </a:xfrm>
          </p:grpSpPr>
          <p:graphicFrame>
            <p:nvGraphicFramePr>
              <p:cNvPr id="8" name="Chart 7"/>
              <p:cNvGraphicFramePr/>
              <p:nvPr>
                <p:extLst>
                  <p:ext uri="{D42A27DB-BD31-4B8C-83A1-F6EECF244321}">
                    <p14:modId xmlns:p14="http://schemas.microsoft.com/office/powerpoint/2010/main" val="1486550569"/>
                  </p:ext>
                </p:extLst>
              </p:nvPr>
            </p:nvGraphicFramePr>
            <p:xfrm>
              <a:off x="304800" y="1143000"/>
              <a:ext cx="5257800" cy="322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1029293553"/>
                  </p:ext>
                </p:extLst>
              </p:nvPr>
            </p:nvGraphicFramePr>
            <p:xfrm>
              <a:off x="313934" y="2743200"/>
              <a:ext cx="5257800" cy="32258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1"/>
              <p:cNvSpPr txBox="1"/>
              <p:nvPr/>
            </p:nvSpPr>
            <p:spPr>
              <a:xfrm>
                <a:off x="3124200" y="4572000"/>
                <a:ext cx="1905000" cy="4174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prstClr val="black"/>
                    </a:solidFill>
                    <a:latin typeface="Trebuchet MS" pitchFamily="34" charset="0"/>
                  </a:rPr>
                  <a:t>Inequality Ratio = 1.00</a:t>
                </a:r>
              </a:p>
              <a:p>
                <a:pPr algn="ctr"/>
                <a:r>
                  <a:rPr lang="en-US" sz="1200" dirty="0">
                    <a:solidFill>
                      <a:prstClr val="black"/>
                    </a:solidFill>
                    <a:latin typeface="Trebuchet MS" pitchFamily="34" charset="0"/>
                  </a:rPr>
                  <a:t>--&gt; Equality</a:t>
                </a:r>
              </a:p>
            </p:txBody>
          </p:sp>
        </p:grpSp>
      </p:grpSp>
      <p:sp>
        <p:nvSpPr>
          <p:cNvPr id="3" name="TextBox 2"/>
          <p:cNvSpPr txBox="1"/>
          <p:nvPr/>
        </p:nvSpPr>
        <p:spPr>
          <a:xfrm>
            <a:off x="411883" y="1387838"/>
            <a:ext cx="8352928" cy="523220"/>
          </a:xfrm>
          <a:prstGeom prst="rect">
            <a:avLst/>
          </a:prstGeom>
          <a:noFill/>
        </p:spPr>
        <p:txBody>
          <a:bodyPr wrap="square" rtlCol="0">
            <a:spAutoFit/>
          </a:bodyPr>
          <a:lstStyle/>
          <a:p>
            <a:pPr algn="ctr"/>
            <a:r>
              <a:rPr lang="en-GB" sz="2800" b="1" dirty="0" smtClean="0">
                <a:solidFill>
                  <a:schemeClr val="accent5">
                    <a:lumMod val="75000"/>
                  </a:schemeClr>
                </a:solidFill>
                <a:latin typeface="Trebuchet MS" panose="020B0603020202020204" pitchFamily="34" charset="0"/>
              </a:rPr>
              <a:t>Social participation: volunteer activity</a:t>
            </a:r>
            <a:endParaRPr lang="en-GB" sz="2800" b="1" dirty="0">
              <a:solidFill>
                <a:schemeClr val="accent5">
                  <a:lumMod val="75000"/>
                </a:schemeClr>
              </a:solidFill>
              <a:latin typeface="Trebuchet MS" panose="020B0603020202020204" pitchFamily="34" charset="0"/>
            </a:endParaRPr>
          </a:p>
        </p:txBody>
      </p:sp>
    </p:spTree>
    <p:extLst>
      <p:ext uri="{BB962C8B-B14F-4D97-AF65-F5344CB8AC3E}">
        <p14:creationId xmlns:p14="http://schemas.microsoft.com/office/powerpoint/2010/main" val="3057035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GB" b="1" dirty="0" smtClean="0"/>
              <a:t>A Positive Experience for Pilot Sites</a:t>
            </a:r>
            <a:endParaRPr lang="en-GB" b="1" dirty="0"/>
          </a:p>
        </p:txBody>
      </p:sp>
      <p:sp>
        <p:nvSpPr>
          <p:cNvPr id="3" name="Content Placeholder 2"/>
          <p:cNvSpPr>
            <a:spLocks noGrp="1"/>
          </p:cNvSpPr>
          <p:nvPr>
            <p:ph sz="quarter" idx="1"/>
          </p:nvPr>
        </p:nvSpPr>
        <p:spPr>
          <a:xfrm>
            <a:off x="467544" y="1700808"/>
            <a:ext cx="8359904" cy="4572000"/>
          </a:xfrm>
        </p:spPr>
        <p:txBody>
          <a:bodyPr>
            <a:normAutofit/>
          </a:bodyPr>
          <a:lstStyle/>
          <a:p>
            <a:r>
              <a:rPr lang="en-GB" dirty="0" smtClean="0"/>
              <a:t>Helped identify priorities/gaps</a:t>
            </a:r>
          </a:p>
          <a:p>
            <a:r>
              <a:rPr lang="en-GB" dirty="0" smtClean="0"/>
              <a:t>Facilitated an evidence-based approach</a:t>
            </a:r>
          </a:p>
          <a:p>
            <a:r>
              <a:rPr lang="en-GB" dirty="0"/>
              <a:t>Data used as a driver for change</a:t>
            </a:r>
          </a:p>
          <a:p>
            <a:r>
              <a:rPr lang="en-GB" dirty="0" smtClean="0"/>
              <a:t>Helped promote the work locally and nationally</a:t>
            </a:r>
          </a:p>
          <a:p>
            <a:r>
              <a:rPr lang="en-GB" dirty="0"/>
              <a:t>Increased awareness and reinforced collaborative relationships</a:t>
            </a:r>
          </a:p>
          <a:p>
            <a:r>
              <a:rPr lang="en-GB" dirty="0" smtClean="0"/>
              <a:t>Provided validity and status to the team’s work</a:t>
            </a:r>
          </a:p>
          <a:p>
            <a:pPr marL="0" indent="0">
              <a:buNone/>
            </a:pPr>
            <a:endParaRPr lang="en-GB" dirty="0"/>
          </a:p>
        </p:txBody>
      </p:sp>
    </p:spTree>
    <p:extLst>
      <p:ext uri="{BB962C8B-B14F-4D97-AF65-F5344CB8AC3E}">
        <p14:creationId xmlns:p14="http://schemas.microsoft.com/office/powerpoint/2010/main" val="1043320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Sustainability</a:t>
            </a:r>
            <a:endParaRPr lang="en-US" dirty="0"/>
          </a:p>
        </p:txBody>
      </p:sp>
      <p:sp>
        <p:nvSpPr>
          <p:cNvPr id="3" name="Content Placeholder 2"/>
          <p:cNvSpPr>
            <a:spLocks noGrp="1"/>
          </p:cNvSpPr>
          <p:nvPr>
            <p:ph sz="quarter" idx="1"/>
          </p:nvPr>
        </p:nvSpPr>
        <p:spPr>
          <a:xfrm>
            <a:off x="251520" y="1527048"/>
            <a:ext cx="4320480" cy="4572000"/>
          </a:xfrm>
        </p:spPr>
        <p:txBody>
          <a:bodyPr>
            <a:normAutofit fontScale="92500" lnSpcReduction="10000"/>
          </a:bodyPr>
          <a:lstStyle/>
          <a:p>
            <a:r>
              <a:rPr lang="en-GB" dirty="0" smtClean="0"/>
              <a:t>Tie into existing structures</a:t>
            </a:r>
          </a:p>
          <a:p>
            <a:r>
              <a:rPr lang="en-GB" dirty="0" smtClean="0"/>
              <a:t>Build and maintain partner engagement</a:t>
            </a:r>
          </a:p>
          <a:p>
            <a:r>
              <a:rPr lang="en-GB" dirty="0" smtClean="0"/>
              <a:t>Anticipate government turnovers</a:t>
            </a:r>
          </a:p>
          <a:p>
            <a:r>
              <a:rPr lang="en-GB" dirty="0" smtClean="0"/>
              <a:t>Example: Age-friendly DC</a:t>
            </a:r>
          </a:p>
          <a:p>
            <a:pPr lvl="1"/>
            <a:r>
              <a:rPr lang="en-GB" dirty="0" smtClean="0"/>
              <a:t>Integration into </a:t>
            </a:r>
            <a:r>
              <a:rPr lang="en-GB" dirty="0" err="1" smtClean="0"/>
              <a:t>Livability</a:t>
            </a:r>
            <a:r>
              <a:rPr lang="en-GB" dirty="0" smtClean="0"/>
              <a:t> Survey</a:t>
            </a:r>
          </a:p>
          <a:p>
            <a:pPr lvl="1"/>
            <a:r>
              <a:rPr lang="en-GB" dirty="0" smtClean="0"/>
              <a:t>Annual progress reports</a:t>
            </a:r>
          </a:p>
          <a:p>
            <a:pPr lvl="1"/>
            <a:r>
              <a:rPr lang="en-GB" dirty="0" smtClean="0"/>
              <a:t>Evaluation of First Strategic Plan</a:t>
            </a:r>
          </a:p>
          <a:p>
            <a:pPr lvl="1"/>
            <a:r>
              <a:rPr lang="en-GB" dirty="0" smtClean="0"/>
              <a:t>Baseline for next Strategic Plan</a:t>
            </a:r>
          </a:p>
          <a:p>
            <a:pPr lvl="1"/>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086" y="1556792"/>
            <a:ext cx="4196954" cy="5111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877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34400" cy="758952"/>
          </a:xfrm>
        </p:spPr>
        <p:txBody>
          <a:bodyPr>
            <a:normAutofit/>
          </a:bodyPr>
          <a:lstStyle/>
          <a:p>
            <a:r>
              <a:rPr lang="en-GB" dirty="0" smtClean="0"/>
              <a:t>How can you use the indicator guide?</a:t>
            </a:r>
            <a:endParaRPr lang="en-GB" dirty="0"/>
          </a:p>
        </p:txBody>
      </p:sp>
      <p:sp>
        <p:nvSpPr>
          <p:cNvPr id="3" name="Content Placeholder 2"/>
          <p:cNvSpPr>
            <a:spLocks noGrp="1"/>
          </p:cNvSpPr>
          <p:nvPr>
            <p:ph sz="quarter" idx="1"/>
          </p:nvPr>
        </p:nvSpPr>
        <p:spPr>
          <a:xfrm>
            <a:off x="683568" y="1772816"/>
            <a:ext cx="8122104" cy="4110208"/>
          </a:xfrm>
        </p:spPr>
        <p:txBody>
          <a:bodyPr>
            <a:normAutofit/>
          </a:bodyPr>
          <a:lstStyle/>
          <a:p>
            <a:r>
              <a:rPr lang="en-GB" dirty="0" smtClean="0"/>
              <a:t>To inform the initial selection of indicators</a:t>
            </a:r>
            <a:endParaRPr lang="en-GB" dirty="0"/>
          </a:p>
          <a:p>
            <a:r>
              <a:rPr lang="en-GB" dirty="0" smtClean="0"/>
              <a:t>To refine existing indicators</a:t>
            </a:r>
          </a:p>
          <a:p>
            <a:r>
              <a:rPr lang="en-GB" dirty="0" smtClean="0"/>
              <a:t>To enhance comparability of indicators</a:t>
            </a:r>
          </a:p>
          <a:p>
            <a:r>
              <a:rPr lang="en-GB" dirty="0" smtClean="0"/>
              <a:t>To learn from and be inspired by the experience of the pilot sites</a:t>
            </a:r>
          </a:p>
          <a:p>
            <a:r>
              <a:rPr lang="en-GB" dirty="0" smtClean="0"/>
              <a:t>To identify areas in need of more research</a:t>
            </a:r>
          </a:p>
          <a:p>
            <a:r>
              <a:rPr lang="en-GB" dirty="0" smtClean="0"/>
              <a:t>To advocate the need for better data and action</a:t>
            </a:r>
            <a:endParaRPr lang="en-GB" dirty="0"/>
          </a:p>
          <a:p>
            <a:pPr marL="0" indent="0">
              <a:buNone/>
            </a:pPr>
            <a:endParaRPr lang="en-GB" dirty="0" smtClean="0"/>
          </a:p>
        </p:txBody>
      </p:sp>
      <p:sp>
        <p:nvSpPr>
          <p:cNvPr id="4" name="Right Arrow 3"/>
          <p:cNvSpPr/>
          <p:nvPr/>
        </p:nvSpPr>
        <p:spPr>
          <a:xfrm>
            <a:off x="827584" y="5301208"/>
            <a:ext cx="1512168"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27784" y="5301208"/>
            <a:ext cx="6336704" cy="830997"/>
          </a:xfrm>
          <a:prstGeom prst="rect">
            <a:avLst/>
          </a:prstGeom>
          <a:noFill/>
        </p:spPr>
        <p:txBody>
          <a:bodyPr wrap="square" rtlCol="0">
            <a:spAutoFit/>
          </a:bodyPr>
          <a:lstStyle/>
          <a:p>
            <a:r>
              <a:rPr lang="en-GB" sz="2400" b="1" dirty="0" smtClean="0"/>
              <a:t>To build a stronger evidence base for promoting </a:t>
            </a:r>
            <a:r>
              <a:rPr lang="en-GB" sz="2400" b="1" dirty="0" err="1" smtClean="0"/>
              <a:t>age-friendly</a:t>
            </a:r>
            <a:r>
              <a:rPr lang="en-GB" sz="2400" b="1" dirty="0" smtClean="0"/>
              <a:t> environments!</a:t>
            </a:r>
            <a:endParaRPr lang="en-US" sz="2400" b="1" dirty="0"/>
          </a:p>
        </p:txBody>
      </p:sp>
    </p:spTree>
    <p:extLst>
      <p:ext uri="{BB962C8B-B14F-4D97-AF65-F5344CB8AC3E}">
        <p14:creationId xmlns:p14="http://schemas.microsoft.com/office/powerpoint/2010/main" val="4673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52" y="1419581"/>
            <a:ext cx="4032448" cy="442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358775" y="116632"/>
            <a:ext cx="8785225" cy="1212850"/>
          </a:xfrm>
        </p:spPr>
        <p:txBody>
          <a:bodyPr lIns="80147" tIns="40074" rIns="80147" bIns="40074">
            <a:noAutofit/>
          </a:bodyPr>
          <a:lstStyle/>
          <a:p>
            <a:r>
              <a:rPr lang="en-GB" sz="3600" dirty="0" smtClean="0"/>
              <a:t>WHO Centre for Health Development</a:t>
            </a:r>
            <a:br>
              <a:rPr lang="en-GB" sz="3600" dirty="0" smtClean="0"/>
            </a:br>
            <a:r>
              <a:rPr lang="en-GB" sz="3600" dirty="0" smtClean="0"/>
              <a:t>(WHO Kobe Centre)</a:t>
            </a:r>
            <a:endParaRPr lang="en-GB" sz="2400" dirty="0"/>
          </a:p>
        </p:txBody>
      </p:sp>
      <p:sp>
        <p:nvSpPr>
          <p:cNvPr id="3" name="Rectangle 2"/>
          <p:cNvSpPr/>
          <p:nvPr/>
        </p:nvSpPr>
        <p:spPr>
          <a:xfrm>
            <a:off x="4651703" y="1410174"/>
            <a:ext cx="4326732" cy="4081984"/>
          </a:xfrm>
          <a:prstGeom prst="rect">
            <a:avLst/>
          </a:prstGeom>
        </p:spPr>
        <p:txBody>
          <a:bodyPr wrap="square" lIns="80105" tIns="40053" rIns="80105" bIns="40053">
            <a:spAutoFit/>
          </a:bodyPr>
          <a:lstStyle/>
          <a:p>
            <a:pPr rtl="0"/>
            <a:r>
              <a:rPr lang="en-GB" sz="2000" dirty="0">
                <a:solidFill>
                  <a:srgbClr val="0070C0"/>
                </a:solidFill>
              </a:rPr>
              <a:t>Webpage</a:t>
            </a:r>
          </a:p>
          <a:p>
            <a:pPr rtl="0"/>
            <a:r>
              <a:rPr lang="en-GB" sz="2000" dirty="0"/>
              <a:t>www.who.int/kobe_centre</a:t>
            </a:r>
          </a:p>
          <a:p>
            <a:pPr rtl="0"/>
            <a:endParaRPr lang="en-GB" sz="2000" dirty="0"/>
          </a:p>
          <a:p>
            <a:pPr rtl="0"/>
            <a:r>
              <a:rPr lang="en-GB" sz="2000" dirty="0">
                <a:solidFill>
                  <a:srgbClr val="0070C0"/>
                </a:solidFill>
              </a:rPr>
              <a:t>E-mail</a:t>
            </a:r>
          </a:p>
          <a:p>
            <a:pPr rtl="0"/>
            <a:r>
              <a:rPr lang="en-GB" sz="2000" dirty="0"/>
              <a:t>kanom@who.int </a:t>
            </a:r>
          </a:p>
          <a:p>
            <a:pPr rtl="0"/>
            <a:endParaRPr lang="en-GB" sz="2000" dirty="0" smtClean="0"/>
          </a:p>
          <a:p>
            <a:r>
              <a:rPr lang="en-GB" sz="2000" dirty="0" smtClean="0">
                <a:solidFill>
                  <a:srgbClr val="0070C0"/>
                </a:solidFill>
              </a:rPr>
              <a:t>     Twitter </a:t>
            </a:r>
            <a:endParaRPr lang="en-GB" sz="2000" dirty="0">
              <a:solidFill>
                <a:srgbClr val="0070C0"/>
              </a:solidFill>
            </a:endParaRPr>
          </a:p>
          <a:p>
            <a:r>
              <a:rPr lang="en-GB" sz="2000" dirty="0" smtClean="0"/>
              <a:t>@</a:t>
            </a:r>
            <a:r>
              <a:rPr lang="en-GB" sz="2000" dirty="0" err="1" smtClean="0"/>
              <a:t>WHOKobe</a:t>
            </a:r>
            <a:endParaRPr lang="en-GB" sz="2000" dirty="0" smtClean="0"/>
          </a:p>
          <a:p>
            <a:pPr rtl="0"/>
            <a:endParaRPr lang="en-GB" sz="2800" dirty="0" smtClean="0">
              <a:solidFill>
                <a:srgbClr val="0070C0"/>
              </a:solidFill>
              <a:latin typeface="Brush Script MT" panose="03060802040406070304" pitchFamily="66" charset="0"/>
            </a:endParaRPr>
          </a:p>
          <a:p>
            <a:pPr rtl="0"/>
            <a:r>
              <a:rPr lang="en-GB" sz="4700" dirty="0" smtClean="0">
                <a:solidFill>
                  <a:srgbClr val="0070C0"/>
                </a:solidFill>
                <a:latin typeface="Brush Script MT" panose="03060802040406070304" pitchFamily="66" charset="0"/>
              </a:rPr>
              <a:t>Thank </a:t>
            </a:r>
            <a:r>
              <a:rPr lang="en-GB" sz="4700" dirty="0">
                <a:solidFill>
                  <a:srgbClr val="0070C0"/>
                </a:solidFill>
                <a:latin typeface="Brush Script MT" panose="03060802040406070304" pitchFamily="66" charset="0"/>
              </a:rPr>
              <a:t>you!</a:t>
            </a:r>
            <a:endParaRPr lang="en-GB" sz="2500" dirty="0">
              <a:solidFill>
                <a:srgbClr val="0070C0"/>
              </a:solidFill>
              <a:latin typeface="Brush Script MT" panose="03060802040406070304" pitchFamily="66" charset="0"/>
            </a:endParaRPr>
          </a:p>
          <a:p>
            <a:pPr rtl="0"/>
            <a:endParaRPr lang="en-GB" sz="25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484" y="3337685"/>
            <a:ext cx="288032" cy="288032"/>
          </a:xfrm>
          <a:prstGeom prst="rect">
            <a:avLst/>
          </a:prstGeom>
        </p:spPr>
      </p:pic>
    </p:spTree>
    <p:extLst>
      <p:ext uri="{BB962C8B-B14F-4D97-AF65-F5344CB8AC3E}">
        <p14:creationId xmlns:p14="http://schemas.microsoft.com/office/powerpoint/2010/main" val="2131090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4624"/>
            <a:ext cx="9091721" cy="707886"/>
          </a:xfrm>
          <a:prstGeom prst="rect">
            <a:avLst/>
          </a:prstGeom>
          <a:solidFill>
            <a:schemeClr val="bg1"/>
          </a:solidFill>
        </p:spPr>
        <p:txBody>
          <a:bodyPr wrap="square" rtlCol="0">
            <a:spAutoFit/>
          </a:bodyPr>
          <a:lstStyle/>
          <a:p>
            <a:r>
              <a:rPr lang="en-US" sz="2000" b="1" dirty="0" smtClean="0"/>
              <a:t>WHO Global Network of Age-friendly Cities and Communities</a:t>
            </a:r>
          </a:p>
          <a:p>
            <a:r>
              <a:rPr lang="en-US" sz="2000" dirty="0" smtClean="0"/>
              <a:t>400 member cities in 37 countries covering over 146 million people worldwide</a:t>
            </a:r>
            <a:endParaRPr lang="en-GB"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9318"/>
            <a:ext cx="9144000" cy="667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547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normAutofit fontScale="90000"/>
          </a:bodyPr>
          <a:lstStyle/>
          <a:p>
            <a:r>
              <a:rPr lang="en-GB" b="1" dirty="0" smtClean="0">
                <a:solidFill>
                  <a:schemeClr val="bg1"/>
                </a:solidFill>
              </a:rPr>
              <a:t>Network members commit to a cycle of continuous improvement</a:t>
            </a:r>
            <a:endParaRPr lang="en-GB" b="1" dirty="0">
              <a:solidFill>
                <a:schemeClr val="bg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6653298"/>
              </p:ext>
            </p:extLst>
          </p:nvPr>
        </p:nvGraphicFramePr>
        <p:xfrm>
          <a:off x="-684584" y="1484784"/>
          <a:ext cx="1029714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242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Age-friendly City core indicator guide</a:t>
            </a:r>
            <a:endParaRPr lang="en-GB" dirty="0"/>
          </a:p>
        </p:txBody>
      </p:sp>
      <p:pic>
        <p:nvPicPr>
          <p:cNvPr id="3074" name="Picture 2" descr="L:\Groups\Technical\GrpData\2014-2015\UH\AFC Indicators\Production\Deliverables\Final\Web version PDFs\AFC indicator guide web PDF\Cover 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7"/>
            <a:ext cx="3544909" cy="4824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2040" y="1412777"/>
            <a:ext cx="3888432" cy="47089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smtClean="0"/>
              <a:t>Identifies a framework for selecting local indicator set</a:t>
            </a:r>
          </a:p>
          <a:p>
            <a:pPr marL="285750" indent="-285750">
              <a:spcAft>
                <a:spcPts val="600"/>
              </a:spcAft>
              <a:buFont typeface="Arial" panose="020B0604020202020204" pitchFamily="34" charset="0"/>
              <a:buChar char="•"/>
            </a:pPr>
            <a:r>
              <a:rPr lang="en-GB" sz="2000" dirty="0" smtClean="0"/>
              <a:t>Defines core indicators</a:t>
            </a:r>
          </a:p>
          <a:p>
            <a:pPr marL="742950" lvl="1" indent="-285750">
              <a:spcAft>
                <a:spcPts val="600"/>
              </a:spcAft>
              <a:buFont typeface="Arial" panose="020B0604020202020204" pitchFamily="34" charset="0"/>
              <a:buChar char="•"/>
            </a:pPr>
            <a:r>
              <a:rPr lang="en-GB" sz="2000" dirty="0" smtClean="0"/>
              <a:t>Physical environment</a:t>
            </a:r>
          </a:p>
          <a:p>
            <a:pPr marL="742950" lvl="1" indent="-285750">
              <a:spcAft>
                <a:spcPts val="600"/>
              </a:spcAft>
              <a:buFont typeface="Arial" panose="020B0604020202020204" pitchFamily="34" charset="0"/>
              <a:buChar char="•"/>
            </a:pPr>
            <a:r>
              <a:rPr lang="en-GB" sz="2000" dirty="0" smtClean="0"/>
              <a:t>Social environment</a:t>
            </a:r>
          </a:p>
          <a:p>
            <a:pPr marL="742950" lvl="1" indent="-285750">
              <a:spcAft>
                <a:spcPts val="600"/>
              </a:spcAft>
              <a:buFont typeface="Arial" panose="020B0604020202020204" pitchFamily="34" charset="0"/>
              <a:buChar char="•"/>
            </a:pPr>
            <a:r>
              <a:rPr lang="en-GB" sz="2000" dirty="0" smtClean="0"/>
              <a:t>Impact</a:t>
            </a:r>
          </a:p>
          <a:p>
            <a:pPr marL="742950" lvl="1" indent="-285750">
              <a:spcAft>
                <a:spcPts val="600"/>
              </a:spcAft>
              <a:buFont typeface="Arial" panose="020B0604020202020204" pitchFamily="34" charset="0"/>
              <a:buChar char="•"/>
            </a:pPr>
            <a:r>
              <a:rPr lang="en-GB" sz="2000" dirty="0" smtClean="0"/>
              <a:t>Equity</a:t>
            </a:r>
          </a:p>
          <a:p>
            <a:pPr marL="285750" indent="-285750">
              <a:spcAft>
                <a:spcPts val="600"/>
              </a:spcAft>
              <a:buFont typeface="Arial" panose="020B0604020202020204" pitchFamily="34" charset="0"/>
              <a:buChar char="•"/>
            </a:pPr>
            <a:r>
              <a:rPr lang="en-GB" sz="2000" dirty="0" smtClean="0"/>
              <a:t>Examples from pilot sites</a:t>
            </a:r>
          </a:p>
          <a:p>
            <a:pPr marL="285750" indent="-285750">
              <a:spcAft>
                <a:spcPts val="600"/>
              </a:spcAft>
              <a:buFont typeface="Arial" panose="020B0604020202020204" pitchFamily="34" charset="0"/>
              <a:buChar char="•"/>
            </a:pPr>
            <a:r>
              <a:rPr lang="en-GB" sz="2000" dirty="0" smtClean="0"/>
              <a:t>Published in 2015</a:t>
            </a:r>
          </a:p>
          <a:p>
            <a:pPr marL="285750" indent="-285750">
              <a:spcAft>
                <a:spcPts val="600"/>
              </a:spcAft>
              <a:buFont typeface="Arial" panose="020B0604020202020204" pitchFamily="34" charset="0"/>
              <a:buChar char="•"/>
            </a:pPr>
            <a:r>
              <a:rPr lang="en-GB" sz="2000" dirty="0"/>
              <a:t>Available at: </a:t>
            </a:r>
            <a:r>
              <a:rPr lang="en-GB" sz="2000" dirty="0">
                <a:solidFill>
                  <a:srgbClr val="0070C0"/>
                </a:solidFill>
              </a:rPr>
              <a:t>http://www.who.int/kobe_centre/publications/AFC_guide/en</a:t>
            </a:r>
            <a:r>
              <a:rPr lang="en-GB" sz="2000" dirty="0" smtClean="0">
                <a:solidFill>
                  <a:srgbClr val="0070C0"/>
                </a:solidFill>
              </a:rPr>
              <a:t>/</a:t>
            </a:r>
            <a:endParaRPr lang="en-GB" sz="2000" dirty="0">
              <a:solidFill>
                <a:srgbClr val="0070C0"/>
              </a:solidFill>
            </a:endParaRPr>
          </a:p>
        </p:txBody>
      </p:sp>
    </p:spTree>
    <p:extLst>
      <p:ext uri="{BB962C8B-B14F-4D97-AF65-F5344CB8AC3E}">
        <p14:creationId xmlns:p14="http://schemas.microsoft.com/office/powerpoint/2010/main" val="309800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534400" cy="758952"/>
          </a:xfrm>
        </p:spPr>
        <p:txBody>
          <a:bodyPr>
            <a:normAutofit/>
          </a:bodyPr>
          <a:lstStyle/>
          <a:p>
            <a:r>
              <a:rPr lang="en-US" dirty="0" smtClean="0"/>
              <a:t>Indicators are very useful!</a:t>
            </a:r>
            <a:endParaRPr lang="en-GB" dirty="0"/>
          </a:p>
        </p:txBody>
      </p:sp>
      <p:sp>
        <p:nvSpPr>
          <p:cNvPr id="3" name="Content Placeholder 2"/>
          <p:cNvSpPr>
            <a:spLocks noGrp="1"/>
          </p:cNvSpPr>
          <p:nvPr>
            <p:ph sz="quarter" idx="1"/>
          </p:nvPr>
        </p:nvSpPr>
        <p:spPr>
          <a:xfrm>
            <a:off x="755576" y="1916832"/>
            <a:ext cx="7272808" cy="3849291"/>
          </a:xfrm>
        </p:spPr>
        <p:txBody>
          <a:bodyPr>
            <a:normAutofit/>
          </a:bodyPr>
          <a:lstStyle/>
          <a:p>
            <a:r>
              <a:rPr lang="en-US" dirty="0" smtClean="0"/>
              <a:t>Establishing a common understanding about a (new) concept</a:t>
            </a:r>
          </a:p>
          <a:p>
            <a:r>
              <a:rPr lang="en-US" dirty="0" smtClean="0"/>
              <a:t>Setting goals and targets</a:t>
            </a:r>
          </a:p>
          <a:p>
            <a:r>
              <a:rPr lang="en-US" dirty="0" smtClean="0"/>
              <a:t>Monitoring change over time as relevant interventions are implemented</a:t>
            </a:r>
          </a:p>
          <a:p>
            <a:r>
              <a:rPr lang="en-US" dirty="0" smtClean="0"/>
              <a:t>Fostering political and social commitment and accountability</a:t>
            </a:r>
          </a:p>
          <a:p>
            <a:r>
              <a:rPr lang="en-US" dirty="0" smtClean="0"/>
              <a:t>Benchmarking</a:t>
            </a:r>
            <a:endParaRPr lang="en-GB" dirty="0"/>
          </a:p>
        </p:txBody>
      </p:sp>
    </p:spTree>
    <p:extLst>
      <p:ext uri="{BB962C8B-B14F-4D97-AF65-F5344CB8AC3E}">
        <p14:creationId xmlns:p14="http://schemas.microsoft.com/office/powerpoint/2010/main" val="329042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Various uses of evaluation/indicators</a:t>
            </a:r>
            <a:endParaRPr lang="en-GB" dirty="0"/>
          </a:p>
        </p:txBody>
      </p:sp>
      <p:sp>
        <p:nvSpPr>
          <p:cNvPr id="3" name="Content Placeholder 2"/>
          <p:cNvSpPr>
            <a:spLocks noGrp="1"/>
          </p:cNvSpPr>
          <p:nvPr>
            <p:ph sz="quarter" idx="1"/>
          </p:nvPr>
        </p:nvSpPr>
        <p:spPr>
          <a:xfrm>
            <a:off x="899592" y="1527048"/>
            <a:ext cx="7906080" cy="4572000"/>
          </a:xfrm>
        </p:spPr>
        <p:txBody>
          <a:bodyPr>
            <a:normAutofit/>
          </a:bodyPr>
          <a:lstStyle/>
          <a:p>
            <a:endParaRPr lang="en-GB" dirty="0" smtClean="0"/>
          </a:p>
          <a:p>
            <a:r>
              <a:rPr lang="en-GB" dirty="0" smtClean="0"/>
              <a:t>Measure achievement of goals and targets </a:t>
            </a:r>
          </a:p>
          <a:p>
            <a:r>
              <a:rPr lang="en-GB" dirty="0" smtClean="0"/>
              <a:t>Enable benchmarking/comparisons </a:t>
            </a:r>
          </a:p>
          <a:p>
            <a:r>
              <a:rPr lang="en-GB" dirty="0" smtClean="0"/>
              <a:t>Inform policy development</a:t>
            </a:r>
          </a:p>
          <a:p>
            <a:r>
              <a:rPr lang="en-GB" dirty="0" smtClean="0"/>
              <a:t>Inform programme planning and management</a:t>
            </a:r>
          </a:p>
          <a:p>
            <a:r>
              <a:rPr lang="en-GB" dirty="0"/>
              <a:t>Advance scientific </a:t>
            </a:r>
            <a:r>
              <a:rPr lang="en-GB" dirty="0" smtClean="0"/>
              <a:t>knowledge/research</a:t>
            </a:r>
            <a:endParaRPr lang="en-GB" dirty="0"/>
          </a:p>
          <a:p>
            <a:r>
              <a:rPr lang="en-GB" dirty="0" smtClean="0"/>
              <a:t>Raise </a:t>
            </a:r>
            <a:r>
              <a:rPr lang="en-GB" dirty="0"/>
              <a:t>awareness about a problem</a:t>
            </a:r>
          </a:p>
          <a:p>
            <a:r>
              <a:rPr lang="en-GB" dirty="0" smtClean="0"/>
              <a:t>At community or initiative level?</a:t>
            </a:r>
          </a:p>
          <a:p>
            <a:r>
              <a:rPr lang="en-GB" dirty="0"/>
              <a:t>At global, national, or local levels</a:t>
            </a:r>
            <a:r>
              <a:rPr lang="en-GB" dirty="0" smtClean="0"/>
              <a:t>?</a:t>
            </a:r>
          </a:p>
          <a:p>
            <a:endParaRPr lang="en-GB" dirty="0" smtClean="0"/>
          </a:p>
          <a:p>
            <a:endParaRPr lang="en-GB" dirty="0" smtClean="0"/>
          </a:p>
        </p:txBody>
      </p:sp>
    </p:spTree>
    <p:extLst>
      <p:ext uri="{BB962C8B-B14F-4D97-AF65-F5344CB8AC3E}">
        <p14:creationId xmlns:p14="http://schemas.microsoft.com/office/powerpoint/2010/main" val="408597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purposes of AFC core indicators</a:t>
            </a:r>
            <a:endParaRPr lang="en-GB" dirty="0"/>
          </a:p>
        </p:txBody>
      </p:sp>
      <p:sp>
        <p:nvSpPr>
          <p:cNvPr id="3" name="Content Placeholder 2"/>
          <p:cNvSpPr>
            <a:spLocks noGrp="1"/>
          </p:cNvSpPr>
          <p:nvPr>
            <p:ph sz="quarter" idx="1"/>
          </p:nvPr>
        </p:nvSpPr>
        <p:spPr>
          <a:xfrm>
            <a:off x="899592" y="1527048"/>
            <a:ext cx="7906080" cy="4572000"/>
          </a:xfrm>
        </p:spPr>
        <p:txBody>
          <a:bodyPr>
            <a:normAutofit/>
          </a:bodyPr>
          <a:lstStyle/>
          <a:p>
            <a:r>
              <a:rPr lang="en-GB" dirty="0" smtClean="0"/>
              <a:t>Enable benchmarking/comparisons at global, national and community levels</a:t>
            </a:r>
          </a:p>
          <a:p>
            <a:r>
              <a:rPr lang="en-GB" dirty="0" smtClean="0"/>
              <a:t>Inform policy development at global, national and community levels</a:t>
            </a:r>
          </a:p>
          <a:p>
            <a:r>
              <a:rPr lang="en-GB" dirty="0" smtClean="0"/>
              <a:t>Inform programme planning and management at local/community level</a:t>
            </a:r>
          </a:p>
          <a:p>
            <a:r>
              <a:rPr lang="en-GB" dirty="0" smtClean="0"/>
              <a:t>Advance scientific knowledge/research</a:t>
            </a:r>
          </a:p>
          <a:p>
            <a:endParaRPr lang="en-GB" dirty="0" smtClean="0"/>
          </a:p>
        </p:txBody>
      </p:sp>
      <p:sp>
        <p:nvSpPr>
          <p:cNvPr id="4" name="Right Arrow 3"/>
          <p:cNvSpPr/>
          <p:nvPr/>
        </p:nvSpPr>
        <p:spPr>
          <a:xfrm>
            <a:off x="1043608" y="5157192"/>
            <a:ext cx="11521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627784" y="5013176"/>
            <a:ext cx="6336704" cy="1200329"/>
          </a:xfrm>
          <a:prstGeom prst="rect">
            <a:avLst/>
          </a:prstGeom>
          <a:noFill/>
        </p:spPr>
        <p:txBody>
          <a:bodyPr wrap="square" rtlCol="0">
            <a:spAutoFit/>
          </a:bodyPr>
          <a:lstStyle/>
          <a:p>
            <a:r>
              <a:rPr lang="en-GB" sz="2400" b="1" dirty="0" smtClean="0"/>
              <a:t>Some degree of standardization and comparability but with flexibility to allow local adaptation.</a:t>
            </a:r>
            <a:endParaRPr lang="en-GB" sz="2400" b="1" dirty="0"/>
          </a:p>
        </p:txBody>
      </p:sp>
    </p:spTree>
    <p:extLst>
      <p:ext uri="{BB962C8B-B14F-4D97-AF65-F5344CB8AC3E}">
        <p14:creationId xmlns:p14="http://schemas.microsoft.com/office/powerpoint/2010/main" val="30207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or Outcome evaluation?</a:t>
            </a:r>
            <a:endParaRPr lang="en-GB" dirty="0"/>
          </a:p>
        </p:txBody>
      </p:sp>
      <p:sp>
        <p:nvSpPr>
          <p:cNvPr id="3" name="Content Placeholder 2"/>
          <p:cNvSpPr>
            <a:spLocks noGrp="1"/>
          </p:cNvSpPr>
          <p:nvPr>
            <p:ph sz="quarter" idx="1"/>
          </p:nvPr>
        </p:nvSpPr>
        <p:spPr>
          <a:xfrm>
            <a:off x="611560" y="1700808"/>
            <a:ext cx="8194112" cy="4398240"/>
          </a:xfrm>
        </p:spPr>
        <p:txBody>
          <a:bodyPr/>
          <a:lstStyle/>
          <a:p>
            <a:r>
              <a:rPr lang="en-GB" b="1" dirty="0" smtClean="0"/>
              <a:t>Outcome-oriented</a:t>
            </a:r>
            <a:r>
              <a:rPr lang="en-GB" dirty="0" smtClean="0"/>
              <a:t>: Target-setting, benchmarking, measuring achievements </a:t>
            </a:r>
          </a:p>
          <a:p>
            <a:r>
              <a:rPr lang="en-GB" b="1" dirty="0" smtClean="0"/>
              <a:t>Process-oriented</a:t>
            </a:r>
            <a:r>
              <a:rPr lang="en-GB" dirty="0" smtClean="0"/>
              <a:t>: Monitoring progress, ensuring fidelity of program implementation, tracking resource use</a:t>
            </a:r>
          </a:p>
          <a:p>
            <a:endParaRPr lang="en-GB" dirty="0"/>
          </a:p>
        </p:txBody>
      </p:sp>
    </p:spTree>
    <p:extLst>
      <p:ext uri="{BB962C8B-B14F-4D97-AF65-F5344CB8AC3E}">
        <p14:creationId xmlns:p14="http://schemas.microsoft.com/office/powerpoint/2010/main" val="2842172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15954</TotalTime>
  <Words>3323</Words>
  <Application>Microsoft Office PowerPoint</Application>
  <PresentationFormat>On-screen Show (4:3)</PresentationFormat>
  <Paragraphs>270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WHO Core Indicators of  Age-friendliness</vt:lpstr>
      <vt:lpstr>Concept of Age-friendly City </vt:lpstr>
      <vt:lpstr>PowerPoint Presentation</vt:lpstr>
      <vt:lpstr>Network members commit to a cycle of continuous improvement</vt:lpstr>
      <vt:lpstr>WHO Age-friendly City core indicator guide</vt:lpstr>
      <vt:lpstr>Indicators are very useful!</vt:lpstr>
      <vt:lpstr>Various uses of evaluation/indicators</vt:lpstr>
      <vt:lpstr>Main purposes of AFC core indicators</vt:lpstr>
      <vt:lpstr>Process or Outcome evaluation?</vt:lpstr>
      <vt:lpstr>Framework for selecting local AFC indicator set </vt:lpstr>
      <vt:lpstr>Age-friendly City Core Indicators</vt:lpstr>
      <vt:lpstr>Key issues for development process</vt:lpstr>
      <vt:lpstr>Global landscape review of relevant  indicator initiatives in 2012</vt:lpstr>
      <vt:lpstr>Iterative consultations with experts and end users</vt:lpstr>
      <vt:lpstr>Indicator prioritization criteria</vt:lpstr>
      <vt:lpstr>Tensions and trade-offs</vt:lpstr>
      <vt:lpstr>Global pilot study of AFC core indicators</vt:lpstr>
      <vt:lpstr>Indicator specifications</vt:lpstr>
      <vt:lpstr>PowerPoint Presentation</vt:lpstr>
      <vt:lpstr>PowerPoint Presentation</vt:lpstr>
      <vt:lpstr>Magnitude of equity gap in the city (New Haven, USA) </vt:lpstr>
      <vt:lpstr>A Positive Experience for Pilot Sites</vt:lpstr>
      <vt:lpstr>Sustainability</vt:lpstr>
      <vt:lpstr>How can you use the indicator guide?</vt:lpstr>
      <vt:lpstr>WHO Centre for Health Development (WHO Kobe Centre)</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CHOW, Janet Wing-Gee</dc:creator>
  <cp:lastModifiedBy>Jessica Rochman-Fowler</cp:lastModifiedBy>
  <cp:revision>150</cp:revision>
  <cp:lastPrinted>2017-04-25T00:17:36Z</cp:lastPrinted>
  <dcterms:created xsi:type="dcterms:W3CDTF">2015-05-29T07:55:50Z</dcterms:created>
  <dcterms:modified xsi:type="dcterms:W3CDTF">2017-04-25T18:37:05Z</dcterms:modified>
</cp:coreProperties>
</file>